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5"/>
  </p:notesMasterIdLst>
  <p:handoutMasterIdLst>
    <p:handoutMasterId r:id="rId16"/>
  </p:handoutMasterIdLst>
  <p:sldIdLst>
    <p:sldId id="273" r:id="rId2"/>
    <p:sldId id="274" r:id="rId3"/>
    <p:sldId id="259" r:id="rId4"/>
    <p:sldId id="275" r:id="rId5"/>
    <p:sldId id="277" r:id="rId6"/>
    <p:sldId id="278" r:id="rId7"/>
    <p:sldId id="279" r:id="rId8"/>
    <p:sldId id="280" r:id="rId9"/>
    <p:sldId id="281" r:id="rId10"/>
    <p:sldId id="282" r:id="rId11"/>
    <p:sldId id="283" r:id="rId12"/>
    <p:sldId id="284" r:id="rId13"/>
    <p:sldId id="28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C670"/>
    <a:srgbClr val="3EB9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09" autoAdjust="0"/>
    <p:restoredTop sz="94650" autoAdjust="0"/>
  </p:normalViewPr>
  <p:slideViewPr>
    <p:cSldViewPr snapToGrid="0" snapToObjects="1">
      <p:cViewPr>
        <p:scale>
          <a:sx n="90" d="100"/>
          <a:sy n="90" d="100"/>
        </p:scale>
        <p:origin x="-3696" y="-16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20AA318-4C31-43A7-8F06-262AC66D5586}" type="datetimeFigureOut">
              <a:rPr lang="fr-FR" smtClean="0"/>
              <a:pPr/>
              <a:t>9/15/15</a:t>
            </a:fld>
            <a:endParaRPr lang="fr-F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A2F465F-E01F-4201-997D-74AE5B40CD11}" type="slidenum">
              <a:rPr lang="fr-FR" smtClean="0"/>
              <a:pPr/>
              <a:t>‹#›</a:t>
            </a:fld>
            <a:endParaRPr lang="fr-FR"/>
          </a:p>
        </p:txBody>
      </p:sp>
    </p:spTree>
    <p:extLst>
      <p:ext uri="{BB962C8B-B14F-4D97-AF65-F5344CB8AC3E}">
        <p14:creationId xmlns:p14="http://schemas.microsoft.com/office/powerpoint/2010/main" val="373217419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216C2D-59C6-CA4C-BA93-64692F29E0BB}" type="datetimeFigureOut">
              <a:rPr lang="en-US" smtClean="0"/>
              <a:pPr/>
              <a:t>9/15/15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10BD40-A0CE-E444-8089-C1AC664F2B47}" type="slidenum">
              <a:rPr lang="en-US" smtClean="0"/>
              <a:pPr/>
              <a:t>‹#›</a:t>
            </a:fld>
            <a:endParaRPr lang="en-US"/>
          </a:p>
        </p:txBody>
      </p:sp>
    </p:spTree>
    <p:extLst>
      <p:ext uri="{BB962C8B-B14F-4D97-AF65-F5344CB8AC3E}">
        <p14:creationId xmlns:p14="http://schemas.microsoft.com/office/powerpoint/2010/main" val="123434342"/>
      </p:ext>
    </p:extLst>
  </p:cSld>
  <p:clrMap bg1="lt1" tx1="dk1" bg2="lt2" tx2="dk2" accent1="accent1" accent2="accent2" accent3="accent3" accent4="accent4" accent5="accent5" accent6="accent6" hlink="hlink" folHlink="folHlink"/>
  <p:hf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DF7916-B6B7-48FA-861E-8C3ACB0F8C50}" type="slidenum">
              <a:rPr lang="en-US" smtClean="0"/>
              <a:pPr/>
              <a:t>1</a:t>
            </a:fld>
            <a:endParaRPr lang="en-US"/>
          </a:p>
        </p:txBody>
      </p:sp>
      <p:sp>
        <p:nvSpPr>
          <p:cNvPr id="6" name="Header Placeholder 5"/>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1606308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3710BD40-A0CE-E444-8089-C1AC664F2B47}" type="slidenum">
              <a:rPr lang="en-US" smtClean="0"/>
              <a:pPr/>
              <a:t>10</a:t>
            </a:fld>
            <a:endParaRPr lang="en-US"/>
          </a:p>
        </p:txBody>
      </p:sp>
      <p:sp>
        <p:nvSpPr>
          <p:cNvPr id="6" name="Header Placeholder 5"/>
          <p:cNvSpPr>
            <a:spLocks noGrp="1"/>
          </p:cNvSpPr>
          <p:nvPr>
            <p:ph type="hdr" sz="quarter" idx="12"/>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3710BD40-A0CE-E444-8089-C1AC664F2B47}" type="slidenum">
              <a:rPr lang="en-US" smtClean="0"/>
              <a:pPr/>
              <a:t>11</a:t>
            </a:fld>
            <a:endParaRPr lang="en-US"/>
          </a:p>
        </p:txBody>
      </p:sp>
      <p:sp>
        <p:nvSpPr>
          <p:cNvPr id="6" name="Header Placeholder 5"/>
          <p:cNvSpPr>
            <a:spLocks noGrp="1"/>
          </p:cNvSpPr>
          <p:nvPr>
            <p:ph type="hdr" sz="quarter" idx="12"/>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3710BD40-A0CE-E444-8089-C1AC664F2B47}" type="slidenum">
              <a:rPr lang="en-US" smtClean="0"/>
              <a:pPr/>
              <a:t>12</a:t>
            </a:fld>
            <a:endParaRPr lang="en-US"/>
          </a:p>
        </p:txBody>
      </p:sp>
      <p:sp>
        <p:nvSpPr>
          <p:cNvPr id="6" name="Header Placeholder 5"/>
          <p:cNvSpPr>
            <a:spLocks noGrp="1"/>
          </p:cNvSpPr>
          <p:nvPr>
            <p:ph type="hdr" sz="quarter" idx="12"/>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3710BD40-A0CE-E444-8089-C1AC664F2B47}" type="slidenum">
              <a:rPr lang="en-US" smtClean="0"/>
              <a:pPr/>
              <a:t>13</a:t>
            </a:fld>
            <a:endParaRPr lang="en-US"/>
          </a:p>
        </p:txBody>
      </p:sp>
      <p:sp>
        <p:nvSpPr>
          <p:cNvPr id="6" name="Header Placeholder 5"/>
          <p:cNvSpPr>
            <a:spLocks noGrp="1"/>
          </p:cNvSpPr>
          <p:nvPr>
            <p:ph type="hdr" sz="quarter" idx="12"/>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3710BD40-A0CE-E444-8089-C1AC664F2B47}" type="slidenum">
              <a:rPr lang="en-US" smtClean="0"/>
              <a:pPr/>
              <a:t>2</a:t>
            </a:fld>
            <a:endParaRPr lang="en-US"/>
          </a:p>
        </p:txBody>
      </p:sp>
      <p:sp>
        <p:nvSpPr>
          <p:cNvPr id="6" name="Header Placeholder 5"/>
          <p:cNvSpPr>
            <a:spLocks noGrp="1"/>
          </p:cNvSpPr>
          <p:nvPr>
            <p:ph type="hdr" sz="quarter" idx="12"/>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DF7916-B6B7-48FA-861E-8C3ACB0F8C50}" type="slidenum">
              <a:rPr lang="en-US" smtClean="0"/>
              <a:pPr/>
              <a:t>3</a:t>
            </a:fld>
            <a:endParaRPr lang="en-US"/>
          </a:p>
        </p:txBody>
      </p:sp>
      <p:sp>
        <p:nvSpPr>
          <p:cNvPr id="6" name="Header Placeholder 5"/>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3503939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3710BD40-A0CE-E444-8089-C1AC664F2B47}" type="slidenum">
              <a:rPr lang="en-US" smtClean="0"/>
              <a:pPr/>
              <a:t>4</a:t>
            </a:fld>
            <a:endParaRPr lang="en-US"/>
          </a:p>
        </p:txBody>
      </p:sp>
      <p:sp>
        <p:nvSpPr>
          <p:cNvPr id="6" name="Header Placeholder 5"/>
          <p:cNvSpPr>
            <a:spLocks noGrp="1"/>
          </p:cNvSpPr>
          <p:nvPr>
            <p:ph type="hdr" sz="quarter" idx="12"/>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3710BD40-A0CE-E444-8089-C1AC664F2B47}" type="slidenum">
              <a:rPr lang="en-US" smtClean="0"/>
              <a:pPr/>
              <a:t>5</a:t>
            </a:fld>
            <a:endParaRPr lang="en-US"/>
          </a:p>
        </p:txBody>
      </p:sp>
      <p:sp>
        <p:nvSpPr>
          <p:cNvPr id="6" name="Header Placeholder 5"/>
          <p:cNvSpPr>
            <a:spLocks noGrp="1"/>
          </p:cNvSpPr>
          <p:nvPr>
            <p:ph type="hdr" sz="quarter" idx="12"/>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3710BD40-A0CE-E444-8089-C1AC664F2B47}" type="slidenum">
              <a:rPr lang="en-US" smtClean="0"/>
              <a:pPr/>
              <a:t>6</a:t>
            </a:fld>
            <a:endParaRPr lang="en-US"/>
          </a:p>
        </p:txBody>
      </p:sp>
      <p:sp>
        <p:nvSpPr>
          <p:cNvPr id="6" name="Header Placeholder 5"/>
          <p:cNvSpPr>
            <a:spLocks noGrp="1"/>
          </p:cNvSpPr>
          <p:nvPr>
            <p:ph type="hdr" sz="quarter" idx="12"/>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3710BD40-A0CE-E444-8089-C1AC664F2B47}" type="slidenum">
              <a:rPr lang="en-US" smtClean="0"/>
              <a:pPr/>
              <a:t>7</a:t>
            </a:fld>
            <a:endParaRPr lang="en-US"/>
          </a:p>
        </p:txBody>
      </p:sp>
      <p:sp>
        <p:nvSpPr>
          <p:cNvPr id="6" name="Header Placeholder 5"/>
          <p:cNvSpPr>
            <a:spLocks noGrp="1"/>
          </p:cNvSpPr>
          <p:nvPr>
            <p:ph type="hdr" sz="quarter" idx="12"/>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3710BD40-A0CE-E444-8089-C1AC664F2B47}" type="slidenum">
              <a:rPr lang="en-US" smtClean="0"/>
              <a:pPr/>
              <a:t>8</a:t>
            </a:fld>
            <a:endParaRPr lang="en-US"/>
          </a:p>
        </p:txBody>
      </p:sp>
      <p:sp>
        <p:nvSpPr>
          <p:cNvPr id="6" name="Header Placeholder 5"/>
          <p:cNvSpPr>
            <a:spLocks noGrp="1"/>
          </p:cNvSpPr>
          <p:nvPr>
            <p:ph type="hdr" sz="quarter" idx="12"/>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3710BD40-A0CE-E444-8089-C1AC664F2B47}" type="slidenum">
              <a:rPr lang="en-US" smtClean="0"/>
              <a:pPr/>
              <a:t>9</a:t>
            </a:fld>
            <a:endParaRPr lang="en-US"/>
          </a:p>
        </p:txBody>
      </p:sp>
      <p:sp>
        <p:nvSpPr>
          <p:cNvPr id="6" name="Header Placeholder 5"/>
          <p:cNvSpPr>
            <a:spLocks noGrp="1"/>
          </p:cNvSpPr>
          <p:nvPr>
            <p:ph type="hdr" sz="quarter" idx="12"/>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618872-C6E4-4EF9-9625-3C0522FDCCA4}" type="datetime1">
              <a:rPr lang="en-US" smtClean="0"/>
              <a:pPr/>
              <a:t>9/15/15</a:t>
            </a:fld>
            <a:endParaRPr lang="en-US" dirty="0"/>
          </a:p>
        </p:txBody>
      </p:sp>
      <p:sp>
        <p:nvSpPr>
          <p:cNvPr id="5" name="Footer Placeholder 4"/>
          <p:cNvSpPr>
            <a:spLocks noGrp="1"/>
          </p:cNvSpPr>
          <p:nvPr>
            <p:ph type="ftr" sz="quarter" idx="11"/>
          </p:nvPr>
        </p:nvSpPr>
        <p:spPr/>
        <p:txBody>
          <a:bodyPr/>
          <a:lstStyle/>
          <a:p>
            <a:r>
              <a:rPr lang="en-US" smtClean="0"/>
              <a:t>V2TRoofSystem. Generic Presentation. 05/01/2015</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pic>
        <p:nvPicPr>
          <p:cNvPr id="10" name="Picture 9" descr="v2t-vent-tech-68x6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3170" y="296333"/>
            <a:ext cx="949571" cy="907678"/>
          </a:xfrm>
          <a:prstGeom prst="rect">
            <a:avLst/>
          </a:prstGeom>
        </p:spPr>
      </p:pic>
    </p:spTree>
    <p:extLst>
      <p:ext uri="{BB962C8B-B14F-4D97-AF65-F5344CB8AC3E}">
        <p14:creationId xmlns:p14="http://schemas.microsoft.com/office/powerpoint/2010/main" val="119654270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04456" y="365127"/>
            <a:ext cx="5510893" cy="65541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AAC9C37-2AFC-4CCE-B017-6861487106D2}" type="datetime1">
              <a:rPr lang="en-US" smtClean="0"/>
              <a:pPr>
                <a:defRPr/>
              </a:pPr>
              <a:t>9/15/15</a:t>
            </a:fld>
            <a:endParaRPr lang="en-US"/>
          </a:p>
        </p:txBody>
      </p:sp>
      <p:sp>
        <p:nvSpPr>
          <p:cNvPr id="5" name="Footer Placeholder 4"/>
          <p:cNvSpPr>
            <a:spLocks noGrp="1"/>
          </p:cNvSpPr>
          <p:nvPr>
            <p:ph type="ftr" sz="quarter" idx="11"/>
          </p:nvPr>
        </p:nvSpPr>
        <p:spPr/>
        <p:txBody>
          <a:bodyPr/>
          <a:lstStyle/>
          <a:p>
            <a:pPr>
              <a:defRPr/>
            </a:pPr>
            <a:r>
              <a:rPr lang="en-US" smtClean="0"/>
              <a:t>V2TRoofSystem. Generic Presentation. 05/01/2015</a:t>
            </a:r>
            <a:endParaRPr lang="en-US"/>
          </a:p>
        </p:txBody>
      </p:sp>
      <p:sp>
        <p:nvSpPr>
          <p:cNvPr id="6" name="Slide Number Placeholder 5"/>
          <p:cNvSpPr>
            <a:spLocks noGrp="1"/>
          </p:cNvSpPr>
          <p:nvPr>
            <p:ph type="sldNum" sz="quarter" idx="12"/>
          </p:nvPr>
        </p:nvSpPr>
        <p:spPr/>
        <p:txBody>
          <a:bodyPr/>
          <a:lstStyle/>
          <a:p>
            <a:pPr>
              <a:defRPr/>
            </a:pPr>
            <a:fld id="{967BAFD1-550E-B047-92C5-50B2928E915A}" type="slidenum">
              <a:rPr lang="en-US" smtClean="0"/>
              <a:pPr>
                <a:defRPr/>
              </a:pPr>
              <a:t>‹#›</a:t>
            </a:fld>
            <a:endParaRPr lang="en-US"/>
          </a:p>
        </p:txBody>
      </p:sp>
    </p:spTree>
    <p:extLst>
      <p:ext uri="{BB962C8B-B14F-4D97-AF65-F5344CB8AC3E}">
        <p14:creationId xmlns:p14="http://schemas.microsoft.com/office/powerpoint/2010/main" val="79581573"/>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483A197-4C5A-41B8-867A-E041B1EE03A9}" type="datetime1">
              <a:rPr lang="en-US" smtClean="0"/>
              <a:pPr>
                <a:defRPr/>
              </a:pPr>
              <a:t>9/15/15</a:t>
            </a:fld>
            <a:endParaRPr lang="en-US"/>
          </a:p>
        </p:txBody>
      </p:sp>
      <p:sp>
        <p:nvSpPr>
          <p:cNvPr id="5" name="Footer Placeholder 4"/>
          <p:cNvSpPr>
            <a:spLocks noGrp="1"/>
          </p:cNvSpPr>
          <p:nvPr>
            <p:ph type="ftr" sz="quarter" idx="11"/>
          </p:nvPr>
        </p:nvSpPr>
        <p:spPr/>
        <p:txBody>
          <a:bodyPr/>
          <a:lstStyle/>
          <a:p>
            <a:pPr>
              <a:defRPr/>
            </a:pPr>
            <a:r>
              <a:rPr lang="en-US" smtClean="0"/>
              <a:t>V2TRoofSystem. Generic Presentation. 05/01/2015</a:t>
            </a:r>
            <a:endParaRPr lang="en-US"/>
          </a:p>
        </p:txBody>
      </p:sp>
      <p:sp>
        <p:nvSpPr>
          <p:cNvPr id="6" name="Slide Number Placeholder 5"/>
          <p:cNvSpPr>
            <a:spLocks noGrp="1"/>
          </p:cNvSpPr>
          <p:nvPr>
            <p:ph type="sldNum" sz="quarter" idx="12"/>
          </p:nvPr>
        </p:nvSpPr>
        <p:spPr/>
        <p:txBody>
          <a:bodyPr/>
          <a:lstStyle/>
          <a:p>
            <a:pPr>
              <a:defRPr/>
            </a:pPr>
            <a:fld id="{967BAFD1-550E-B047-92C5-50B2928E915A}" type="slidenum">
              <a:rPr lang="en-US" smtClean="0"/>
              <a:pPr>
                <a:defRPr/>
              </a:pPr>
              <a:t>‹#›</a:t>
            </a:fld>
            <a:endParaRPr lang="en-US"/>
          </a:p>
        </p:txBody>
      </p:sp>
    </p:spTree>
    <p:extLst>
      <p:ext uri="{BB962C8B-B14F-4D97-AF65-F5344CB8AC3E}">
        <p14:creationId xmlns:p14="http://schemas.microsoft.com/office/powerpoint/2010/main" val="1256032186"/>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4" name="TextBox 6"/>
          <p:cNvSpPr txBox="1"/>
          <p:nvPr userDrawn="1"/>
        </p:nvSpPr>
        <p:spPr>
          <a:xfrm>
            <a:off x="117475" y="6511925"/>
            <a:ext cx="381000" cy="215900"/>
          </a:xfrm>
          <a:prstGeom prst="rect">
            <a:avLst/>
          </a:prstGeom>
          <a:noFill/>
        </p:spPr>
        <p:txBody>
          <a:bodyPr>
            <a:spAutoFit/>
          </a:bodyPr>
          <a:lstStyle/>
          <a:p>
            <a:pPr fontAlgn="base">
              <a:spcBef>
                <a:spcPct val="0"/>
              </a:spcBef>
              <a:spcAft>
                <a:spcPct val="0"/>
              </a:spcAft>
              <a:tabLst>
                <a:tab pos="230188" algn="l"/>
              </a:tabLst>
              <a:defRPr/>
            </a:pPr>
            <a:fld id="{C66C0CAE-8502-4915-8026-DE92BD02BFE5}" type="slidenum">
              <a:rPr lang="en-US" sz="800">
                <a:solidFill>
                  <a:srgbClr val="FFFFFF"/>
                </a:solidFill>
                <a:latin typeface="Times New Roman" pitchFamily="18" charset="0"/>
                <a:cs typeface="Times New Roman" pitchFamily="18" charset="0"/>
              </a:rPr>
              <a:pPr fontAlgn="base">
                <a:spcBef>
                  <a:spcPct val="0"/>
                </a:spcBef>
                <a:spcAft>
                  <a:spcPct val="0"/>
                </a:spcAft>
                <a:tabLst>
                  <a:tab pos="230188" algn="l"/>
                </a:tabLst>
                <a:defRPr/>
              </a:pPr>
              <a:t>‹#›</a:t>
            </a:fld>
            <a:r>
              <a:rPr lang="en-US" sz="800">
                <a:solidFill>
                  <a:srgbClr val="FFFFFF"/>
                </a:solidFill>
                <a:latin typeface="Times New Roman" pitchFamily="18" charset="0"/>
                <a:cs typeface="Times New Roman" pitchFamily="18" charset="0"/>
              </a:rPr>
              <a:t>	</a:t>
            </a:r>
          </a:p>
        </p:txBody>
      </p:sp>
      <p:sp>
        <p:nvSpPr>
          <p:cNvPr id="3" name="Content Placeholder 2"/>
          <p:cNvSpPr>
            <a:spLocks noGrp="1"/>
          </p:cNvSpPr>
          <p:nvPr>
            <p:ph idx="1"/>
          </p:nvPr>
        </p:nvSpPr>
        <p:spPr>
          <a:xfrm>
            <a:off x="498475" y="1594884"/>
            <a:ext cx="8218967" cy="1754326"/>
          </a:xfrm>
          <a:prstGeom prst="rect">
            <a:avLst/>
          </a:prstGeom>
        </p:spPr>
        <p:txBody>
          <a:bodyPr/>
          <a:lstStyle>
            <a:lvl1pPr marL="287338" indent="-287338">
              <a:buFont typeface="Arial" pitchFamily="34" charset="0"/>
              <a:buChar char="•"/>
              <a:defRPr>
                <a:solidFill>
                  <a:schemeClr val="bg1">
                    <a:lumMod val="50000"/>
                  </a:schemeClr>
                </a:solidFill>
                <a:latin typeface="Arial" pitchFamily="34" charset="0"/>
                <a:cs typeface="Arial" pitchFamily="34" charset="0"/>
              </a:defRPr>
            </a:lvl1pPr>
            <a:lvl2pPr>
              <a:defRPr>
                <a:solidFill>
                  <a:schemeClr val="bg1">
                    <a:lumMod val="50000"/>
                  </a:schemeClr>
                </a:solidFill>
                <a:latin typeface="Arial" pitchFamily="34" charset="0"/>
                <a:cs typeface="Arial" pitchFamily="34" charset="0"/>
              </a:defRPr>
            </a:lvl2pPr>
            <a:lvl3pPr>
              <a:defRPr>
                <a:solidFill>
                  <a:schemeClr val="bg1">
                    <a:lumMod val="50000"/>
                  </a:schemeClr>
                </a:solidFill>
                <a:latin typeface="Arial" pitchFamily="34" charset="0"/>
                <a:cs typeface="Arial" pitchFamily="34" charset="0"/>
              </a:defRPr>
            </a:lvl3pPr>
            <a:lvl4pPr>
              <a:defRPr>
                <a:solidFill>
                  <a:schemeClr val="bg1">
                    <a:lumMod val="50000"/>
                  </a:schemeClr>
                </a:solidFill>
                <a:latin typeface="Arial" pitchFamily="34" charset="0"/>
                <a:cs typeface="Arial" pitchFamily="34" charset="0"/>
              </a:defRPr>
            </a:lvl4pPr>
            <a:lvl5pPr>
              <a:defRPr>
                <a:solidFill>
                  <a:schemeClr val="bg1">
                    <a:lumMod val="50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4"/>
          <p:cNvSpPr>
            <a:spLocks noGrp="1"/>
          </p:cNvSpPr>
          <p:nvPr>
            <p:ph type="title"/>
          </p:nvPr>
        </p:nvSpPr>
        <p:spPr>
          <a:xfrm>
            <a:off x="498475" y="648586"/>
            <a:ext cx="8218967" cy="649224"/>
          </a:xfrm>
          <a:prstGeom prst="rect">
            <a:avLst/>
          </a:prstGeom>
        </p:spPr>
        <p:txBody>
          <a:bodyPr/>
          <a:lstStyle>
            <a:lvl1pPr>
              <a:defRPr>
                <a:solidFill>
                  <a:schemeClr val="bg1">
                    <a:lumMod val="50000"/>
                  </a:schemeClr>
                </a:solidFill>
                <a:latin typeface="Arial" pitchFamily="34" charset="0"/>
                <a:cs typeface="Arial" pitchFamily="34" charset="0"/>
              </a:defRPr>
            </a:lvl1pPr>
          </a:lstStyle>
          <a:p>
            <a:r>
              <a:rPr lang="en-US" smtClean="0"/>
              <a:t>Click to edit Master title style</a:t>
            </a:r>
            <a:endParaRPr lang="en-US" dirty="0"/>
          </a:p>
        </p:txBody>
      </p:sp>
      <p:pic>
        <p:nvPicPr>
          <p:cNvPr id="32770" name="Picture 2" descr="http://v2troofsystem.com/wp-content/uploads/2013/05/v2t-vent-tech-104x100.png"/>
          <p:cNvPicPr>
            <a:picLocks noChangeAspect="1" noChangeArrowheads="1"/>
          </p:cNvPicPr>
          <p:nvPr userDrawn="1"/>
        </p:nvPicPr>
        <p:blipFill>
          <a:blip r:embed="rId2"/>
          <a:srcRect/>
          <a:stretch>
            <a:fillRect/>
          </a:stretch>
        </p:blipFill>
        <p:spPr bwMode="auto">
          <a:xfrm>
            <a:off x="360252" y="5846183"/>
            <a:ext cx="692371" cy="665742"/>
          </a:xfrm>
          <a:prstGeom prst="rect">
            <a:avLst/>
          </a:prstGeom>
          <a:noFill/>
        </p:spPr>
      </p:pic>
      <p:sp>
        <p:nvSpPr>
          <p:cNvPr id="7" name="TextBox 6"/>
          <p:cNvSpPr txBox="1"/>
          <p:nvPr userDrawn="1"/>
        </p:nvSpPr>
        <p:spPr>
          <a:xfrm>
            <a:off x="850605" y="6142593"/>
            <a:ext cx="7506586" cy="369332"/>
          </a:xfrm>
          <a:prstGeom prst="rect">
            <a:avLst/>
          </a:prstGeom>
          <a:noFill/>
        </p:spPr>
        <p:txBody>
          <a:bodyPr wrap="square" rtlCol="0">
            <a:spAutoFit/>
          </a:bodyPr>
          <a:lstStyle/>
          <a:p>
            <a:r>
              <a:rPr lang="fr-CA" sz="900" dirty="0" smtClean="0">
                <a:solidFill>
                  <a:schemeClr val="tx1">
                    <a:lumMod val="50000"/>
                    <a:lumOff val="50000"/>
                  </a:schemeClr>
                </a:solidFill>
                <a:latin typeface="+mn-lt"/>
              </a:rPr>
              <a:t>V2T Roof System. Let</a:t>
            </a:r>
            <a:r>
              <a:rPr lang="fr-CA" sz="900" baseline="0" dirty="0" smtClean="0">
                <a:solidFill>
                  <a:schemeClr val="tx1">
                    <a:lumMod val="50000"/>
                    <a:lumOff val="50000"/>
                  </a:schemeClr>
                </a:solidFill>
                <a:latin typeface="+mn-lt"/>
              </a:rPr>
              <a:t> the wind  work for your roof.  Generic Presentation. Updated 01/08/2015</a:t>
            </a:r>
          </a:p>
          <a:p>
            <a:endParaRPr lang="fr-FR" sz="900" dirty="0">
              <a:solidFill>
                <a:schemeClr val="tx1">
                  <a:lumMod val="50000"/>
                  <a:lumOff val="50000"/>
                </a:schemeClr>
              </a:solidFill>
              <a:latin typeface="+mn-lt"/>
            </a:endParaRPr>
          </a:p>
        </p:txBody>
      </p:sp>
    </p:spTree>
    <p:extLst>
      <p:ext uri="{BB962C8B-B14F-4D97-AF65-F5344CB8AC3E}">
        <p14:creationId xmlns:p14="http://schemas.microsoft.com/office/powerpoint/2010/main" val="1116261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4" name="TextBox 6"/>
          <p:cNvSpPr txBox="1"/>
          <p:nvPr userDrawn="1"/>
        </p:nvSpPr>
        <p:spPr>
          <a:xfrm>
            <a:off x="117475" y="6511925"/>
            <a:ext cx="381000" cy="215900"/>
          </a:xfrm>
          <a:prstGeom prst="rect">
            <a:avLst/>
          </a:prstGeom>
          <a:noFill/>
        </p:spPr>
        <p:txBody>
          <a:bodyPr>
            <a:spAutoFit/>
          </a:bodyPr>
          <a:lstStyle/>
          <a:p>
            <a:pPr fontAlgn="base">
              <a:spcBef>
                <a:spcPct val="0"/>
              </a:spcBef>
              <a:spcAft>
                <a:spcPct val="0"/>
              </a:spcAft>
              <a:tabLst>
                <a:tab pos="230188" algn="l"/>
              </a:tabLst>
              <a:defRPr/>
            </a:pPr>
            <a:fld id="{C66C0CAE-8502-4915-8026-DE92BD02BFE5}" type="slidenum">
              <a:rPr lang="en-US" sz="800">
                <a:solidFill>
                  <a:srgbClr val="FFFFFF"/>
                </a:solidFill>
                <a:latin typeface="Times New Roman" pitchFamily="18" charset="0"/>
                <a:cs typeface="Times New Roman" pitchFamily="18" charset="0"/>
              </a:rPr>
              <a:pPr fontAlgn="base">
                <a:spcBef>
                  <a:spcPct val="0"/>
                </a:spcBef>
                <a:spcAft>
                  <a:spcPct val="0"/>
                </a:spcAft>
                <a:tabLst>
                  <a:tab pos="230188" algn="l"/>
                </a:tabLst>
                <a:defRPr/>
              </a:pPr>
              <a:t>‹#›</a:t>
            </a:fld>
            <a:r>
              <a:rPr lang="en-US" sz="800">
                <a:solidFill>
                  <a:srgbClr val="FFFFFF"/>
                </a:solidFill>
                <a:latin typeface="Times New Roman" pitchFamily="18" charset="0"/>
                <a:cs typeface="Times New Roman" pitchFamily="18" charset="0"/>
              </a:rPr>
              <a:t>	</a:t>
            </a:r>
          </a:p>
        </p:txBody>
      </p:sp>
      <p:sp>
        <p:nvSpPr>
          <p:cNvPr id="3" name="Content Placeholder 2"/>
          <p:cNvSpPr>
            <a:spLocks noGrp="1"/>
          </p:cNvSpPr>
          <p:nvPr>
            <p:ph idx="1"/>
          </p:nvPr>
        </p:nvSpPr>
        <p:spPr>
          <a:xfrm>
            <a:off x="457200" y="1116418"/>
            <a:ext cx="8218967" cy="1754326"/>
          </a:xfrm>
          <a:prstGeom prst="rect">
            <a:avLst/>
          </a:prstGeom>
        </p:spPr>
        <p:txBody>
          <a:bodyPr/>
          <a:lstStyle>
            <a:lvl1pPr marL="287338" indent="-287338">
              <a:buFont typeface="Arial" pitchFamily="34" charset="0"/>
              <a:buChar char="•"/>
              <a:defRPr>
                <a:solidFill>
                  <a:schemeClr val="bg1">
                    <a:lumMod val="50000"/>
                  </a:schemeClr>
                </a:solidFill>
                <a:latin typeface="Arial" pitchFamily="34" charset="0"/>
                <a:cs typeface="Arial" pitchFamily="34" charset="0"/>
              </a:defRPr>
            </a:lvl1pPr>
            <a:lvl2pPr>
              <a:defRPr>
                <a:solidFill>
                  <a:schemeClr val="bg1">
                    <a:lumMod val="50000"/>
                  </a:schemeClr>
                </a:solidFill>
                <a:latin typeface="Arial" pitchFamily="34" charset="0"/>
                <a:cs typeface="Arial" pitchFamily="34" charset="0"/>
              </a:defRPr>
            </a:lvl2pPr>
            <a:lvl3pPr>
              <a:defRPr>
                <a:solidFill>
                  <a:schemeClr val="bg1">
                    <a:lumMod val="50000"/>
                  </a:schemeClr>
                </a:solidFill>
                <a:latin typeface="Arial" pitchFamily="34" charset="0"/>
                <a:cs typeface="Arial" pitchFamily="34" charset="0"/>
              </a:defRPr>
            </a:lvl3pPr>
            <a:lvl4pPr>
              <a:defRPr>
                <a:solidFill>
                  <a:schemeClr val="bg1">
                    <a:lumMod val="50000"/>
                  </a:schemeClr>
                </a:solidFill>
                <a:latin typeface="Arial" pitchFamily="34" charset="0"/>
                <a:cs typeface="Arial" pitchFamily="34" charset="0"/>
              </a:defRPr>
            </a:lvl4pPr>
            <a:lvl5pPr>
              <a:defRPr>
                <a:solidFill>
                  <a:schemeClr val="bg1">
                    <a:lumMod val="50000"/>
                  </a:schemeClr>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a:xfrm>
            <a:off x="455431" y="258372"/>
            <a:ext cx="8229600" cy="649224"/>
          </a:xfrm>
          <a:prstGeom prst="rect">
            <a:avLst/>
          </a:prstGeom>
        </p:spPr>
        <p:txBody>
          <a:bodyPr/>
          <a:lstStyle>
            <a:lvl1pPr>
              <a:defRPr>
                <a:solidFill>
                  <a:schemeClr val="bg1">
                    <a:lumMod val="50000"/>
                  </a:schemeClr>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741397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6B87134-BB66-4E70-BDA6-E1FDC79B0117}" type="datetime1">
              <a:rPr lang="en-US" smtClean="0"/>
              <a:pPr>
                <a:defRPr/>
              </a:pPr>
              <a:t>9/15/15</a:t>
            </a:fld>
            <a:endParaRPr lang="en-US"/>
          </a:p>
        </p:txBody>
      </p:sp>
      <p:sp>
        <p:nvSpPr>
          <p:cNvPr id="5" name="Footer Placeholder 4"/>
          <p:cNvSpPr>
            <a:spLocks noGrp="1"/>
          </p:cNvSpPr>
          <p:nvPr>
            <p:ph type="ftr" sz="quarter" idx="11"/>
          </p:nvPr>
        </p:nvSpPr>
        <p:spPr/>
        <p:txBody>
          <a:bodyPr/>
          <a:lstStyle/>
          <a:p>
            <a:pPr>
              <a:defRPr/>
            </a:pPr>
            <a:r>
              <a:rPr lang="en-US" smtClean="0"/>
              <a:t>V2TRoofSystem. Generic Presentation. 05/01/2015</a:t>
            </a:r>
            <a:endParaRPr lang="en-US" dirty="0"/>
          </a:p>
        </p:txBody>
      </p:sp>
      <p:sp>
        <p:nvSpPr>
          <p:cNvPr id="6" name="Slide Number Placeholder 5"/>
          <p:cNvSpPr>
            <a:spLocks noGrp="1"/>
          </p:cNvSpPr>
          <p:nvPr>
            <p:ph type="sldNum" sz="quarter" idx="12"/>
          </p:nvPr>
        </p:nvSpPr>
        <p:spPr/>
        <p:txBody>
          <a:bodyPr/>
          <a:lstStyle/>
          <a:p>
            <a:pPr>
              <a:defRPr/>
            </a:pPr>
            <a:fld id="{967BAFD1-550E-B047-92C5-50B2928E915A}" type="slidenum">
              <a:rPr lang="en-US" smtClean="0"/>
              <a:pPr>
                <a:defRPr/>
              </a:pPr>
              <a:t>‹#›</a:t>
            </a:fld>
            <a:endParaRPr lang="en-US" dirty="0"/>
          </a:p>
        </p:txBody>
      </p:sp>
      <p:pic>
        <p:nvPicPr>
          <p:cNvPr id="7" name="Picture 6" descr="v2t-vent-tech-68x6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3170" y="509960"/>
            <a:ext cx="949571" cy="907678"/>
          </a:xfrm>
          <a:prstGeom prst="rect">
            <a:avLst/>
          </a:prstGeom>
        </p:spPr>
      </p:pic>
    </p:spTree>
    <p:extLst>
      <p:ext uri="{BB962C8B-B14F-4D97-AF65-F5344CB8AC3E}">
        <p14:creationId xmlns:p14="http://schemas.microsoft.com/office/powerpoint/2010/main" val="382402850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FF3C1233-5360-4C3D-83FE-F5C3EC280E76}" type="datetime1">
              <a:rPr lang="en-US" smtClean="0"/>
              <a:pPr>
                <a:defRPr/>
              </a:pPr>
              <a:t>9/15/15</a:t>
            </a:fld>
            <a:endParaRPr lang="en-US"/>
          </a:p>
        </p:txBody>
      </p:sp>
      <p:sp>
        <p:nvSpPr>
          <p:cNvPr id="5" name="Footer Placeholder 4"/>
          <p:cNvSpPr>
            <a:spLocks noGrp="1"/>
          </p:cNvSpPr>
          <p:nvPr>
            <p:ph type="ftr" sz="quarter" idx="11"/>
          </p:nvPr>
        </p:nvSpPr>
        <p:spPr/>
        <p:txBody>
          <a:bodyPr/>
          <a:lstStyle/>
          <a:p>
            <a:pPr>
              <a:defRPr/>
            </a:pPr>
            <a:r>
              <a:rPr lang="en-US" smtClean="0"/>
              <a:t>V2TRoofSystem. Generic Presentation. 05/01/2015</a:t>
            </a:r>
            <a:endParaRPr lang="en-US"/>
          </a:p>
        </p:txBody>
      </p:sp>
      <p:sp>
        <p:nvSpPr>
          <p:cNvPr id="6" name="Slide Number Placeholder 5"/>
          <p:cNvSpPr>
            <a:spLocks noGrp="1"/>
          </p:cNvSpPr>
          <p:nvPr>
            <p:ph type="sldNum" sz="quarter" idx="12"/>
          </p:nvPr>
        </p:nvSpPr>
        <p:spPr/>
        <p:txBody>
          <a:bodyPr/>
          <a:lstStyle/>
          <a:p>
            <a:pPr>
              <a:defRPr/>
            </a:pPr>
            <a:fld id="{967BAFD1-550E-B047-92C5-50B2928E915A}" type="slidenum">
              <a:rPr lang="en-US" smtClean="0"/>
              <a:pPr>
                <a:defRPr/>
              </a:pPr>
              <a:t>‹#›</a:t>
            </a:fld>
            <a:endParaRPr lang="en-US"/>
          </a:p>
        </p:txBody>
      </p:sp>
      <p:pic>
        <p:nvPicPr>
          <p:cNvPr id="7" name="Picture 6" descr="v2t-vent-tech-68x6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3170" y="509960"/>
            <a:ext cx="949571" cy="907678"/>
          </a:xfrm>
          <a:prstGeom prst="rect">
            <a:avLst/>
          </a:prstGeom>
        </p:spPr>
      </p:pic>
    </p:spTree>
    <p:extLst>
      <p:ext uri="{BB962C8B-B14F-4D97-AF65-F5344CB8AC3E}">
        <p14:creationId xmlns:p14="http://schemas.microsoft.com/office/powerpoint/2010/main" val="62760055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04456" y="365127"/>
            <a:ext cx="5510893" cy="65541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1F768FDA-3667-4FD9-B8D2-F3D9A679EA7F}" type="datetime1">
              <a:rPr lang="en-US" smtClean="0"/>
              <a:pPr>
                <a:defRPr/>
              </a:pPr>
              <a:t>9/15/15</a:t>
            </a:fld>
            <a:endParaRPr lang="en-US"/>
          </a:p>
        </p:txBody>
      </p:sp>
      <p:sp>
        <p:nvSpPr>
          <p:cNvPr id="6" name="Footer Placeholder 5"/>
          <p:cNvSpPr>
            <a:spLocks noGrp="1"/>
          </p:cNvSpPr>
          <p:nvPr>
            <p:ph type="ftr" sz="quarter" idx="11"/>
          </p:nvPr>
        </p:nvSpPr>
        <p:spPr/>
        <p:txBody>
          <a:bodyPr/>
          <a:lstStyle/>
          <a:p>
            <a:pPr>
              <a:defRPr/>
            </a:pPr>
            <a:r>
              <a:rPr lang="en-US" smtClean="0"/>
              <a:t>V2TRoofSystem. Generic Presentation. 05/01/2015</a:t>
            </a:r>
            <a:endParaRPr lang="en-US"/>
          </a:p>
        </p:txBody>
      </p:sp>
      <p:sp>
        <p:nvSpPr>
          <p:cNvPr id="7" name="Slide Number Placeholder 6"/>
          <p:cNvSpPr>
            <a:spLocks noGrp="1"/>
          </p:cNvSpPr>
          <p:nvPr>
            <p:ph type="sldNum" sz="quarter" idx="12"/>
          </p:nvPr>
        </p:nvSpPr>
        <p:spPr/>
        <p:txBody>
          <a:bodyPr/>
          <a:lstStyle/>
          <a:p>
            <a:pPr>
              <a:defRPr/>
            </a:pPr>
            <a:fld id="{967BAFD1-550E-B047-92C5-50B2928E915A}" type="slidenum">
              <a:rPr lang="en-US" smtClean="0"/>
              <a:pPr>
                <a:defRPr/>
              </a:pPr>
              <a:t>‹#›</a:t>
            </a:fld>
            <a:endParaRPr lang="en-US"/>
          </a:p>
        </p:txBody>
      </p:sp>
      <p:pic>
        <p:nvPicPr>
          <p:cNvPr id="8" name="Picture 7" descr="v2t-vent-tech-68x6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3170" y="365127"/>
            <a:ext cx="949571" cy="907678"/>
          </a:xfrm>
          <a:prstGeom prst="rect">
            <a:avLst/>
          </a:prstGeom>
        </p:spPr>
      </p:pic>
    </p:spTree>
    <p:extLst>
      <p:ext uri="{BB962C8B-B14F-4D97-AF65-F5344CB8AC3E}">
        <p14:creationId xmlns:p14="http://schemas.microsoft.com/office/powerpoint/2010/main" val="385114418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B33DF48C-27A8-41D8-8063-81FB4F314808}" type="datetime1">
              <a:rPr lang="en-US" smtClean="0"/>
              <a:pPr>
                <a:defRPr/>
              </a:pPr>
              <a:t>9/15/15</a:t>
            </a:fld>
            <a:endParaRPr lang="en-US"/>
          </a:p>
        </p:txBody>
      </p:sp>
      <p:sp>
        <p:nvSpPr>
          <p:cNvPr id="8" name="Footer Placeholder 7"/>
          <p:cNvSpPr>
            <a:spLocks noGrp="1"/>
          </p:cNvSpPr>
          <p:nvPr>
            <p:ph type="ftr" sz="quarter" idx="11"/>
          </p:nvPr>
        </p:nvSpPr>
        <p:spPr/>
        <p:txBody>
          <a:bodyPr/>
          <a:lstStyle/>
          <a:p>
            <a:pPr>
              <a:defRPr/>
            </a:pPr>
            <a:r>
              <a:rPr lang="en-US" smtClean="0"/>
              <a:t>V2TRoofSystem. Generic Presentation. 05/01/2015</a:t>
            </a:r>
            <a:endParaRPr lang="en-US"/>
          </a:p>
        </p:txBody>
      </p:sp>
      <p:sp>
        <p:nvSpPr>
          <p:cNvPr id="9" name="Slide Number Placeholder 8"/>
          <p:cNvSpPr>
            <a:spLocks noGrp="1"/>
          </p:cNvSpPr>
          <p:nvPr>
            <p:ph type="sldNum" sz="quarter" idx="12"/>
          </p:nvPr>
        </p:nvSpPr>
        <p:spPr/>
        <p:txBody>
          <a:bodyPr/>
          <a:lstStyle/>
          <a:p>
            <a:pPr>
              <a:defRPr/>
            </a:pPr>
            <a:fld id="{967BAFD1-550E-B047-92C5-50B2928E915A}" type="slidenum">
              <a:rPr lang="en-US" smtClean="0"/>
              <a:pPr>
                <a:defRPr/>
              </a:pPr>
              <a:t>‹#›</a:t>
            </a:fld>
            <a:endParaRPr lang="en-US"/>
          </a:p>
        </p:txBody>
      </p:sp>
    </p:spTree>
    <p:extLst>
      <p:ext uri="{BB962C8B-B14F-4D97-AF65-F5344CB8AC3E}">
        <p14:creationId xmlns:p14="http://schemas.microsoft.com/office/powerpoint/2010/main" val="3088796801"/>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04456" y="365127"/>
            <a:ext cx="5510893" cy="65541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58B2A385-0C2A-402A-8432-4CBDA97348D9}" type="datetime1">
              <a:rPr lang="en-US" smtClean="0"/>
              <a:pPr>
                <a:defRPr/>
              </a:pPr>
              <a:t>9/15/15</a:t>
            </a:fld>
            <a:endParaRPr lang="en-US"/>
          </a:p>
        </p:txBody>
      </p:sp>
      <p:sp>
        <p:nvSpPr>
          <p:cNvPr id="4" name="Footer Placeholder 3"/>
          <p:cNvSpPr>
            <a:spLocks noGrp="1"/>
          </p:cNvSpPr>
          <p:nvPr>
            <p:ph type="ftr" sz="quarter" idx="11"/>
          </p:nvPr>
        </p:nvSpPr>
        <p:spPr/>
        <p:txBody>
          <a:bodyPr/>
          <a:lstStyle/>
          <a:p>
            <a:pPr>
              <a:defRPr/>
            </a:pPr>
            <a:r>
              <a:rPr lang="en-US" smtClean="0"/>
              <a:t>V2TRoofSystem. Generic Presentation. 05/01/2015</a:t>
            </a:r>
            <a:endParaRPr lang="en-US"/>
          </a:p>
        </p:txBody>
      </p:sp>
      <p:sp>
        <p:nvSpPr>
          <p:cNvPr id="5" name="Slide Number Placeholder 4"/>
          <p:cNvSpPr>
            <a:spLocks noGrp="1"/>
          </p:cNvSpPr>
          <p:nvPr>
            <p:ph type="sldNum" sz="quarter" idx="12"/>
          </p:nvPr>
        </p:nvSpPr>
        <p:spPr/>
        <p:txBody>
          <a:bodyPr/>
          <a:lstStyle/>
          <a:p>
            <a:pPr>
              <a:defRPr/>
            </a:pPr>
            <a:fld id="{967BAFD1-550E-B047-92C5-50B2928E915A}" type="slidenum">
              <a:rPr lang="en-US" smtClean="0"/>
              <a:pPr>
                <a:defRPr/>
              </a:pPr>
              <a:t>‹#›</a:t>
            </a:fld>
            <a:endParaRPr lang="en-US"/>
          </a:p>
        </p:txBody>
      </p:sp>
    </p:spTree>
    <p:extLst>
      <p:ext uri="{BB962C8B-B14F-4D97-AF65-F5344CB8AC3E}">
        <p14:creationId xmlns:p14="http://schemas.microsoft.com/office/powerpoint/2010/main" val="2716745689"/>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8BF94B9-C7E5-4131-8470-0C60F8A22CBB}" type="datetime1">
              <a:rPr lang="en-US" smtClean="0"/>
              <a:pPr>
                <a:defRPr/>
              </a:pPr>
              <a:t>9/15/15</a:t>
            </a:fld>
            <a:endParaRPr lang="en-US"/>
          </a:p>
        </p:txBody>
      </p:sp>
      <p:sp>
        <p:nvSpPr>
          <p:cNvPr id="3" name="Footer Placeholder 2"/>
          <p:cNvSpPr>
            <a:spLocks noGrp="1"/>
          </p:cNvSpPr>
          <p:nvPr>
            <p:ph type="ftr" sz="quarter" idx="11"/>
          </p:nvPr>
        </p:nvSpPr>
        <p:spPr/>
        <p:txBody>
          <a:bodyPr/>
          <a:lstStyle/>
          <a:p>
            <a:pPr>
              <a:defRPr/>
            </a:pPr>
            <a:r>
              <a:rPr lang="en-US" smtClean="0"/>
              <a:t>V2TRoofSystem. Generic Presentation. 05/01/2015</a:t>
            </a:r>
            <a:endParaRPr lang="en-US"/>
          </a:p>
        </p:txBody>
      </p:sp>
      <p:sp>
        <p:nvSpPr>
          <p:cNvPr id="4" name="Slide Number Placeholder 3"/>
          <p:cNvSpPr>
            <a:spLocks noGrp="1"/>
          </p:cNvSpPr>
          <p:nvPr>
            <p:ph type="sldNum" sz="quarter" idx="12"/>
          </p:nvPr>
        </p:nvSpPr>
        <p:spPr/>
        <p:txBody>
          <a:bodyPr/>
          <a:lstStyle/>
          <a:p>
            <a:pPr>
              <a:defRPr/>
            </a:pPr>
            <a:fld id="{967BAFD1-550E-B047-92C5-50B2928E915A}" type="slidenum">
              <a:rPr lang="en-US" smtClean="0"/>
              <a:pPr>
                <a:defRPr/>
              </a:pPr>
              <a:t>‹#›</a:t>
            </a:fld>
            <a:endParaRPr lang="en-US"/>
          </a:p>
        </p:txBody>
      </p:sp>
    </p:spTree>
    <p:extLst>
      <p:ext uri="{BB962C8B-B14F-4D97-AF65-F5344CB8AC3E}">
        <p14:creationId xmlns:p14="http://schemas.microsoft.com/office/powerpoint/2010/main" val="1803610418"/>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1644F075-F922-4C8B-AD1F-0ADD7CC02B0D}" type="datetime1">
              <a:rPr lang="en-US" smtClean="0"/>
              <a:pPr>
                <a:defRPr/>
              </a:pPr>
              <a:t>9/15/15</a:t>
            </a:fld>
            <a:endParaRPr lang="en-US"/>
          </a:p>
        </p:txBody>
      </p:sp>
      <p:sp>
        <p:nvSpPr>
          <p:cNvPr id="6" name="Footer Placeholder 5"/>
          <p:cNvSpPr>
            <a:spLocks noGrp="1"/>
          </p:cNvSpPr>
          <p:nvPr>
            <p:ph type="ftr" sz="quarter" idx="11"/>
          </p:nvPr>
        </p:nvSpPr>
        <p:spPr/>
        <p:txBody>
          <a:bodyPr/>
          <a:lstStyle/>
          <a:p>
            <a:pPr>
              <a:defRPr/>
            </a:pPr>
            <a:r>
              <a:rPr lang="en-US" smtClean="0"/>
              <a:t>V2TRoofSystem. Generic Presentation. 05/01/2015</a:t>
            </a:r>
            <a:endParaRPr lang="en-US"/>
          </a:p>
        </p:txBody>
      </p:sp>
      <p:sp>
        <p:nvSpPr>
          <p:cNvPr id="7" name="Slide Number Placeholder 6"/>
          <p:cNvSpPr>
            <a:spLocks noGrp="1"/>
          </p:cNvSpPr>
          <p:nvPr>
            <p:ph type="sldNum" sz="quarter" idx="12"/>
          </p:nvPr>
        </p:nvSpPr>
        <p:spPr/>
        <p:txBody>
          <a:bodyPr/>
          <a:lstStyle/>
          <a:p>
            <a:pPr>
              <a:defRPr/>
            </a:pPr>
            <a:fld id="{967BAFD1-550E-B047-92C5-50B2928E915A}" type="slidenum">
              <a:rPr lang="en-US" smtClean="0"/>
              <a:pPr>
                <a:defRPr/>
              </a:pPr>
              <a:t>‹#›</a:t>
            </a:fld>
            <a:endParaRPr lang="en-US"/>
          </a:p>
        </p:txBody>
      </p:sp>
    </p:spTree>
    <p:extLst>
      <p:ext uri="{BB962C8B-B14F-4D97-AF65-F5344CB8AC3E}">
        <p14:creationId xmlns:p14="http://schemas.microsoft.com/office/powerpoint/2010/main" val="1911973504"/>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D8FFD5E4-DE78-46ED-9A5C-97D19A829897}" type="datetime1">
              <a:rPr lang="en-US" smtClean="0"/>
              <a:pPr>
                <a:defRPr/>
              </a:pPr>
              <a:t>9/15/15</a:t>
            </a:fld>
            <a:endParaRPr lang="en-US"/>
          </a:p>
        </p:txBody>
      </p:sp>
      <p:sp>
        <p:nvSpPr>
          <p:cNvPr id="6" name="Footer Placeholder 5"/>
          <p:cNvSpPr>
            <a:spLocks noGrp="1"/>
          </p:cNvSpPr>
          <p:nvPr>
            <p:ph type="ftr" sz="quarter" idx="11"/>
          </p:nvPr>
        </p:nvSpPr>
        <p:spPr/>
        <p:txBody>
          <a:bodyPr/>
          <a:lstStyle/>
          <a:p>
            <a:pPr>
              <a:defRPr/>
            </a:pPr>
            <a:r>
              <a:rPr lang="en-US" smtClean="0"/>
              <a:t>V2TRoofSystem. Generic Presentation. 05/01/2015</a:t>
            </a:r>
            <a:endParaRPr lang="en-US"/>
          </a:p>
        </p:txBody>
      </p:sp>
      <p:sp>
        <p:nvSpPr>
          <p:cNvPr id="7" name="Slide Number Placeholder 6"/>
          <p:cNvSpPr>
            <a:spLocks noGrp="1"/>
          </p:cNvSpPr>
          <p:nvPr>
            <p:ph type="sldNum" sz="quarter" idx="12"/>
          </p:nvPr>
        </p:nvSpPr>
        <p:spPr/>
        <p:txBody>
          <a:bodyPr/>
          <a:lstStyle/>
          <a:p>
            <a:pPr>
              <a:defRPr/>
            </a:pPr>
            <a:fld id="{967BAFD1-550E-B047-92C5-50B2928E915A}" type="slidenum">
              <a:rPr lang="en-US" smtClean="0"/>
              <a:pPr>
                <a:defRPr/>
              </a:pPr>
              <a:t>‹#›</a:t>
            </a:fld>
            <a:endParaRPr lang="en-US"/>
          </a:p>
        </p:txBody>
      </p:sp>
    </p:spTree>
    <p:extLst>
      <p:ext uri="{BB962C8B-B14F-4D97-AF65-F5344CB8AC3E}">
        <p14:creationId xmlns:p14="http://schemas.microsoft.com/office/powerpoint/2010/main" val="813416944"/>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15063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065814" y="6076273"/>
            <a:ext cx="76336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A6F36AE3-DBB2-4568-BEE9-DDD36318913E}" type="datetime1">
              <a:rPr lang="en-US" smtClean="0"/>
              <a:pPr>
                <a:defRPr/>
              </a:pPr>
              <a:t>9/15/15</a:t>
            </a:fld>
            <a:endParaRPr lang="en-US"/>
          </a:p>
        </p:txBody>
      </p:sp>
      <p:sp>
        <p:nvSpPr>
          <p:cNvPr id="5" name="Footer Placeholder 4"/>
          <p:cNvSpPr>
            <a:spLocks noGrp="1"/>
          </p:cNvSpPr>
          <p:nvPr>
            <p:ph type="ftr" sz="quarter" idx="3"/>
          </p:nvPr>
        </p:nvSpPr>
        <p:spPr>
          <a:xfrm>
            <a:off x="4906736" y="6086705"/>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smtClean="0"/>
              <a:t>V2TRoofSystem. Generic Presentation. 05/01/2015</a:t>
            </a:r>
            <a:endParaRPr lang="en-US" dirty="0"/>
          </a:p>
        </p:txBody>
      </p:sp>
      <p:sp>
        <p:nvSpPr>
          <p:cNvPr id="6" name="Slide Number Placeholder 5"/>
          <p:cNvSpPr>
            <a:spLocks noGrp="1"/>
          </p:cNvSpPr>
          <p:nvPr>
            <p:ph type="sldNum" sz="quarter" idx="4"/>
          </p:nvPr>
        </p:nvSpPr>
        <p:spPr>
          <a:xfrm>
            <a:off x="8147956" y="6084095"/>
            <a:ext cx="367393"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67BAFD1-550E-B047-92C5-50B2928E915A}" type="slidenum">
              <a:rPr lang="en-US" smtClean="0"/>
              <a:pPr>
                <a:defRPr/>
              </a:pPr>
              <a:t>‹#›</a:t>
            </a:fld>
            <a:endParaRPr lang="en-US" dirty="0"/>
          </a:p>
        </p:txBody>
      </p:sp>
    </p:spTree>
    <p:extLst>
      <p:ext uri="{BB962C8B-B14F-4D97-AF65-F5344CB8AC3E}">
        <p14:creationId xmlns:p14="http://schemas.microsoft.com/office/powerpoint/2010/main" val="37438584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xmlns:p14="http://schemas.microsoft.com/office/powerpoint/2010/main" id="1" dur="indefinite" restart="never" nodeType="tmRoot"/>
      </p:par>
    </p:tnLst>
  </p:timing>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emf"/><Relationship Id="rId5"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5" Type="http://schemas.openxmlformats.org/officeDocument/2006/relationships/image" Target="../media/image15.jpeg"/><Relationship Id="rId6" Type="http://schemas.openxmlformats.org/officeDocument/2006/relationships/image" Target="../media/image16.jpeg"/><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7.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949540" y="788022"/>
            <a:ext cx="4880152" cy="4528258"/>
          </a:xfrm>
          <a:prstGeom prst="rect">
            <a:avLst/>
          </a:prstGeom>
        </p:spPr>
      </p:pic>
      <p:pic>
        <p:nvPicPr>
          <p:cNvPr id="8" name="Picture 7"/>
          <p:cNvPicPr>
            <a:picLocks noChangeAspect="1"/>
          </p:cNvPicPr>
          <p:nvPr/>
        </p:nvPicPr>
        <p:blipFill>
          <a:blip r:embed="rId4"/>
          <a:stretch>
            <a:fillRect/>
          </a:stretch>
        </p:blipFill>
        <p:spPr>
          <a:xfrm>
            <a:off x="542637" y="5919524"/>
            <a:ext cx="8058727" cy="334818"/>
          </a:xfrm>
          <a:prstGeom prst="rect">
            <a:avLst/>
          </a:prstGeom>
        </p:spPr>
      </p:pic>
      <p:pic>
        <p:nvPicPr>
          <p:cNvPr id="7" name="Picture 6" descr="logo-v2t1.jpg"/>
          <p:cNvPicPr>
            <a:picLocks noChangeAspect="1"/>
          </p:cNvPicPr>
          <p:nvPr/>
        </p:nvPicPr>
        <p:blipFill>
          <a:blip r:embed="rId5"/>
          <a:stretch>
            <a:fillRect/>
          </a:stretch>
        </p:blipFill>
        <p:spPr>
          <a:xfrm>
            <a:off x="542637" y="1263284"/>
            <a:ext cx="4550743" cy="1926481"/>
          </a:xfrm>
          <a:prstGeom prst="rect">
            <a:avLst/>
          </a:prstGeom>
        </p:spPr>
      </p:pic>
    </p:spTree>
    <p:extLst>
      <p:ext uri="{BB962C8B-B14F-4D97-AF65-F5344CB8AC3E}">
        <p14:creationId xmlns:p14="http://schemas.microsoft.com/office/powerpoint/2010/main" val="326817676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en-US" dirty="0" smtClean="0"/>
              <a:t>Go</a:t>
            </a:r>
            <a:r>
              <a:rPr lang="en-US" dirty="0" smtClean="0">
                <a:solidFill>
                  <a:srgbClr val="4BBC88"/>
                </a:solidFill>
              </a:rPr>
              <a:t> </a:t>
            </a:r>
            <a:r>
              <a:rPr lang="en-US" b="1" dirty="0" smtClean="0">
                <a:solidFill>
                  <a:srgbClr val="4BBC88"/>
                </a:solidFill>
              </a:rPr>
              <a:t>Green!</a:t>
            </a:r>
            <a:endParaRPr lang="fr-FR" b="1" dirty="0"/>
          </a:p>
        </p:txBody>
      </p:sp>
      <p:cxnSp>
        <p:nvCxnSpPr>
          <p:cNvPr id="14" name="Straight Connector 13"/>
          <p:cNvCxnSpPr/>
          <p:nvPr/>
        </p:nvCxnSpPr>
        <p:spPr>
          <a:xfrm>
            <a:off x="6485860" y="1158949"/>
            <a:ext cx="2658140" cy="0"/>
          </a:xfrm>
          <a:prstGeom prst="line">
            <a:avLst/>
          </a:prstGeom>
          <a:ln w="25400">
            <a:solidFill>
              <a:srgbClr val="3EB989"/>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231" y="1786131"/>
            <a:ext cx="2863665" cy="2027088"/>
          </a:xfrm>
          <a:prstGeom prst="rect">
            <a:avLst/>
          </a:prstGeom>
          <a:noFill/>
          <a:ln w="57150">
            <a:solidFill>
              <a:srgbClr val="4BBC88"/>
            </a:solidFill>
            <a:miter lim="800000"/>
            <a:headEnd/>
            <a:tailEnd/>
          </a:ln>
          <a:effectLst>
            <a:outerShdw blurRad="44450" dist="27940" dir="5400000" algn="ctr">
              <a:srgbClr val="000000">
                <a:alpha val="32000"/>
              </a:srgbClr>
            </a:outerShdw>
          </a:effectLst>
          <a:extLst>
            <a:ext uri="{909E8E84-426E-40dd-AFC4-6F175D3DCCD1}">
              <a14:hiddenFill xmlns:a14="http://schemas.microsoft.com/office/drawing/2010/main">
                <a:solidFill>
                  <a:schemeClr val="accent1"/>
                </a:solidFill>
              </a14:hiddenFill>
            </a:ext>
          </a:extLst>
        </p:spPr>
      </p:pic>
      <p:sp>
        <p:nvSpPr>
          <p:cNvPr id="12" name="Content Placeholder 1"/>
          <p:cNvSpPr>
            <a:spLocks noGrp="1"/>
          </p:cNvSpPr>
          <p:nvPr>
            <p:ph idx="1"/>
          </p:nvPr>
        </p:nvSpPr>
        <p:spPr>
          <a:xfrm>
            <a:off x="4063999" y="1712582"/>
            <a:ext cx="4882445" cy="2261306"/>
          </a:xfrm>
        </p:spPr>
        <p:txBody>
          <a:bodyPr/>
          <a:lstStyle/>
          <a:p>
            <a:pPr lvl="0" indent="-201613">
              <a:buClr>
                <a:srgbClr val="3EB989"/>
              </a:buClr>
              <a:buFont typeface="Wingdings" charset="2"/>
              <a:buChar char="§"/>
            </a:pPr>
            <a:r>
              <a:rPr lang="en-US" sz="1600" dirty="0">
                <a:solidFill>
                  <a:schemeClr val="tx1">
                    <a:lumMod val="65000"/>
                    <a:lumOff val="35000"/>
                  </a:schemeClr>
                </a:solidFill>
              </a:rPr>
              <a:t>Old membranes can be fully recycled, </a:t>
            </a:r>
          </a:p>
          <a:p>
            <a:pPr lvl="0" indent="-201613">
              <a:buClr>
                <a:srgbClr val="3EB989"/>
              </a:buClr>
              <a:buFont typeface="Wingdings" charset="2"/>
              <a:buChar char="§"/>
            </a:pPr>
            <a:r>
              <a:rPr lang="en-US" sz="1600" dirty="0">
                <a:solidFill>
                  <a:schemeClr val="tx1">
                    <a:lumMod val="65000"/>
                    <a:lumOff val="35000"/>
                  </a:schemeClr>
                </a:solidFill>
              </a:rPr>
              <a:t>No landfill waste </a:t>
            </a:r>
          </a:p>
          <a:p>
            <a:pPr lvl="0" indent="-201613">
              <a:buClr>
                <a:srgbClr val="3EB989"/>
              </a:buClr>
              <a:buFont typeface="Wingdings" charset="2"/>
              <a:buChar char="§"/>
            </a:pPr>
            <a:r>
              <a:rPr lang="en-US" sz="1600" dirty="0" smtClean="0">
                <a:solidFill>
                  <a:schemeClr val="tx1">
                    <a:lumMod val="65000"/>
                    <a:lumOff val="35000"/>
                  </a:schemeClr>
                </a:solidFill>
              </a:rPr>
              <a:t>Less </a:t>
            </a:r>
            <a:r>
              <a:rPr lang="en-US" sz="1600" dirty="0">
                <a:solidFill>
                  <a:schemeClr val="tx1">
                    <a:lumMod val="65000"/>
                    <a:lumOff val="35000"/>
                  </a:schemeClr>
                </a:solidFill>
              </a:rPr>
              <a:t>VOC’s</a:t>
            </a:r>
          </a:p>
          <a:p>
            <a:pPr indent="-201613">
              <a:buClr>
                <a:srgbClr val="3EB989"/>
              </a:buClr>
              <a:buFont typeface="Wingdings" charset="2"/>
              <a:buChar char="§"/>
            </a:pPr>
            <a:r>
              <a:rPr lang="en-US" sz="1600" dirty="0">
                <a:solidFill>
                  <a:schemeClr val="tx1">
                    <a:lumMod val="65000"/>
                    <a:lumOff val="35000"/>
                  </a:schemeClr>
                </a:solidFill>
              </a:rPr>
              <a:t>Less adhesives i.e. less toxic waste</a:t>
            </a:r>
          </a:p>
          <a:p>
            <a:pPr lvl="0" indent="-201613">
              <a:buClr>
                <a:srgbClr val="3EB989"/>
              </a:buClr>
              <a:buFont typeface="Wingdings" charset="2"/>
              <a:buChar char="§"/>
            </a:pPr>
            <a:r>
              <a:rPr lang="en-US" sz="1600" dirty="0" smtClean="0">
                <a:solidFill>
                  <a:schemeClr val="tx1">
                    <a:lumMod val="65000"/>
                    <a:lumOff val="35000"/>
                  </a:schemeClr>
                </a:solidFill>
              </a:rPr>
              <a:t>Longer </a:t>
            </a:r>
            <a:r>
              <a:rPr lang="en-US" sz="1600" dirty="0">
                <a:solidFill>
                  <a:schemeClr val="tx1">
                    <a:lumMod val="65000"/>
                    <a:lumOff val="35000"/>
                  </a:schemeClr>
                </a:solidFill>
              </a:rPr>
              <a:t>lasting roofs</a:t>
            </a:r>
          </a:p>
          <a:p>
            <a:pPr lvl="0" indent="-201613">
              <a:buClr>
                <a:srgbClr val="3EB989"/>
              </a:buClr>
              <a:buFont typeface="Wingdings" charset="2"/>
              <a:buChar char="§"/>
            </a:pPr>
            <a:r>
              <a:rPr lang="en-US" sz="1600" dirty="0">
                <a:solidFill>
                  <a:schemeClr val="tx1">
                    <a:lumMod val="65000"/>
                    <a:lumOff val="35000"/>
                  </a:schemeClr>
                </a:solidFill>
              </a:rPr>
              <a:t>Less stress on membranes</a:t>
            </a:r>
          </a:p>
          <a:p>
            <a:pPr indent="-201613">
              <a:buClr>
                <a:srgbClr val="3EB989"/>
              </a:buClr>
              <a:buFont typeface="Wingdings" charset="2"/>
              <a:buChar char="§"/>
            </a:pPr>
            <a:r>
              <a:rPr lang="en-US" sz="1600" dirty="0">
                <a:solidFill>
                  <a:schemeClr val="tx1">
                    <a:lumMod val="65000"/>
                    <a:lumOff val="35000"/>
                  </a:schemeClr>
                </a:solidFill>
              </a:rPr>
              <a:t>It’s loose laid</a:t>
            </a:r>
          </a:p>
          <a:p>
            <a:endParaRPr lang="en-US" dirty="0">
              <a:solidFill>
                <a:srgbClr val="4BBC88"/>
              </a:solidFill>
            </a:endParaRPr>
          </a:p>
        </p:txBody>
      </p:sp>
      <p:sp>
        <p:nvSpPr>
          <p:cNvPr id="13" name="TextBox 12"/>
          <p:cNvSpPr txBox="1"/>
          <p:nvPr/>
        </p:nvSpPr>
        <p:spPr>
          <a:xfrm>
            <a:off x="737230" y="4274288"/>
            <a:ext cx="7790081" cy="1477328"/>
          </a:xfrm>
          <a:prstGeom prst="rect">
            <a:avLst/>
          </a:prstGeom>
          <a:noFill/>
        </p:spPr>
        <p:txBody>
          <a:bodyPr wrap="square" rtlCol="0">
            <a:spAutoFit/>
          </a:bodyPr>
          <a:lstStyle/>
          <a:p>
            <a:pPr lvl="0" algn="ctr"/>
            <a:r>
              <a:rPr lang="en-US" sz="2400" dirty="0" smtClean="0">
                <a:solidFill>
                  <a:srgbClr val="4BBC88"/>
                </a:solidFill>
              </a:rPr>
              <a:t>On </a:t>
            </a:r>
            <a:r>
              <a:rPr lang="en-US" sz="2400" b="1" dirty="0" smtClean="0">
                <a:solidFill>
                  <a:srgbClr val="4BBC88"/>
                </a:solidFill>
              </a:rPr>
              <a:t>160 </a:t>
            </a:r>
            <a:r>
              <a:rPr lang="en-US" sz="2400" b="1" dirty="0">
                <a:solidFill>
                  <a:srgbClr val="4BBC88"/>
                </a:solidFill>
              </a:rPr>
              <a:t>Million </a:t>
            </a:r>
            <a:r>
              <a:rPr lang="en-US" sz="2400" dirty="0">
                <a:solidFill>
                  <a:srgbClr val="4BBC88"/>
                </a:solidFill>
              </a:rPr>
              <a:t>tons of construction waste per </a:t>
            </a:r>
            <a:r>
              <a:rPr lang="en-US" sz="2400" dirty="0" smtClean="0">
                <a:solidFill>
                  <a:srgbClr val="4BBC88"/>
                </a:solidFill>
              </a:rPr>
              <a:t>year, </a:t>
            </a:r>
            <a:endParaRPr lang="en-US" sz="2400" dirty="0">
              <a:solidFill>
                <a:srgbClr val="4BBC88"/>
              </a:solidFill>
            </a:endParaRPr>
          </a:p>
          <a:p>
            <a:pPr lvl="0" algn="ctr"/>
            <a:r>
              <a:rPr lang="en-US" sz="2400" b="1" dirty="0">
                <a:solidFill>
                  <a:srgbClr val="4BBC88"/>
                </a:solidFill>
              </a:rPr>
              <a:t>25% </a:t>
            </a:r>
            <a:r>
              <a:rPr lang="en-US" sz="2400" b="1" dirty="0" smtClean="0">
                <a:solidFill>
                  <a:srgbClr val="4BBC88"/>
                </a:solidFill>
              </a:rPr>
              <a:t>comes </a:t>
            </a:r>
            <a:r>
              <a:rPr lang="en-US" sz="2400" b="1" dirty="0">
                <a:solidFill>
                  <a:srgbClr val="4BBC88"/>
                </a:solidFill>
              </a:rPr>
              <a:t>from </a:t>
            </a:r>
            <a:r>
              <a:rPr lang="en-US" sz="2400" b="1" dirty="0" smtClean="0">
                <a:solidFill>
                  <a:srgbClr val="4BBC88"/>
                </a:solidFill>
              </a:rPr>
              <a:t>roofing </a:t>
            </a:r>
            <a:r>
              <a:rPr lang="en-US" sz="2400" dirty="0" smtClean="0">
                <a:solidFill>
                  <a:srgbClr val="4BBC88"/>
                </a:solidFill>
              </a:rPr>
              <a:t>which equals to</a:t>
            </a:r>
            <a:endParaRPr lang="en-US" sz="2400" dirty="0">
              <a:solidFill>
                <a:srgbClr val="4BBC88"/>
              </a:solidFill>
            </a:endParaRPr>
          </a:p>
          <a:p>
            <a:pPr lvl="0" algn="ctr"/>
            <a:r>
              <a:rPr lang="en-US" sz="2400" dirty="0">
                <a:solidFill>
                  <a:srgbClr val="4BBC88"/>
                </a:solidFill>
              </a:rPr>
              <a:t>40 Million Tons….to be precise</a:t>
            </a:r>
          </a:p>
          <a:p>
            <a:pPr algn="ct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2" descr="v2t graphic.jpg"/>
          <p:cNvPicPr>
            <a:picLocks noGrp="1" noChangeAspect="1"/>
          </p:cNvPicPr>
          <p:nvPr>
            <p:ph idx="1"/>
          </p:nvPr>
        </p:nvPicPr>
        <p:blipFill>
          <a:blip r:embed="rId3">
            <a:extLst>
              <a:ext uri="{28A0092B-C50C-407E-A947-70E740481C1C}">
                <a14:useLocalDpi xmlns:a14="http://schemas.microsoft.com/office/drawing/2010/main" val="0"/>
              </a:ext>
            </a:extLst>
          </a:blip>
          <a:srcRect t="4623" b="4623"/>
          <a:stretch>
            <a:fillRect/>
          </a:stretch>
        </p:blipFill>
        <p:spPr>
          <a:xfrm>
            <a:off x="527483" y="691120"/>
            <a:ext cx="8286912" cy="4210486"/>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en-US" dirty="0" smtClean="0"/>
              <a:t>Feature</a:t>
            </a:r>
            <a:r>
              <a:rPr lang="en-US" dirty="0" smtClean="0">
                <a:solidFill>
                  <a:srgbClr val="4BBC88"/>
                </a:solidFill>
              </a:rPr>
              <a:t> </a:t>
            </a:r>
            <a:r>
              <a:rPr lang="en-US" b="1" dirty="0" smtClean="0">
                <a:solidFill>
                  <a:srgbClr val="4BBC88"/>
                </a:solidFill>
              </a:rPr>
              <a:t>Projects</a:t>
            </a:r>
            <a:endParaRPr lang="fr-FR" b="1" dirty="0"/>
          </a:p>
        </p:txBody>
      </p:sp>
      <p:cxnSp>
        <p:nvCxnSpPr>
          <p:cNvPr id="14" name="Straight Connector 13"/>
          <p:cNvCxnSpPr/>
          <p:nvPr/>
        </p:nvCxnSpPr>
        <p:spPr>
          <a:xfrm>
            <a:off x="5279076" y="1158949"/>
            <a:ext cx="3864924" cy="0"/>
          </a:xfrm>
          <a:prstGeom prst="line">
            <a:avLst/>
          </a:prstGeom>
          <a:ln w="25400">
            <a:solidFill>
              <a:srgbClr val="3EB989"/>
            </a:solidFill>
          </a:ln>
        </p:spPr>
        <p:style>
          <a:lnRef idx="1">
            <a:schemeClr val="accent1"/>
          </a:lnRef>
          <a:fillRef idx="0">
            <a:schemeClr val="accent1"/>
          </a:fillRef>
          <a:effectRef idx="0">
            <a:schemeClr val="accent1"/>
          </a:effectRef>
          <a:fontRef idx="minor">
            <a:schemeClr val="tx1"/>
          </a:fontRef>
        </p:style>
      </p:cxnSp>
      <p:pic>
        <p:nvPicPr>
          <p:cNvPr id="9" name="Picture 8" descr="gaston-country-compl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764" y="1297810"/>
            <a:ext cx="3858604" cy="1752783"/>
          </a:xfrm>
          <a:prstGeom prst="rect">
            <a:avLst/>
          </a:prstGeom>
        </p:spPr>
      </p:pic>
      <p:pic>
        <p:nvPicPr>
          <p:cNvPr id="10" name="Picture 9" descr="Screen-Shot-2013-05-07-at-11.24.52-AM.png"/>
          <p:cNvPicPr>
            <a:picLocks noChangeAspect="1"/>
          </p:cNvPicPr>
          <p:nvPr/>
        </p:nvPicPr>
        <p:blipFill rotWithShape="1">
          <a:blip r:embed="rId4">
            <a:extLst>
              <a:ext uri="{28A0092B-C50C-407E-A947-70E740481C1C}">
                <a14:useLocalDpi xmlns:a14="http://schemas.microsoft.com/office/drawing/2010/main" val="0"/>
              </a:ext>
            </a:extLst>
          </a:blip>
          <a:srcRect b="13430"/>
          <a:stretch/>
        </p:blipFill>
        <p:spPr>
          <a:xfrm>
            <a:off x="5279076" y="1297810"/>
            <a:ext cx="2902698" cy="1755212"/>
          </a:xfrm>
          <a:prstGeom prst="rect">
            <a:avLst/>
          </a:prstGeom>
        </p:spPr>
      </p:pic>
      <p:pic>
        <p:nvPicPr>
          <p:cNvPr id="15" name="Picture 14" descr="sherato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764" y="3503213"/>
            <a:ext cx="2552520" cy="1945532"/>
          </a:xfrm>
          <a:prstGeom prst="rect">
            <a:avLst/>
          </a:prstGeom>
        </p:spPr>
      </p:pic>
      <p:pic>
        <p:nvPicPr>
          <p:cNvPr id="16" name="Picture 15" descr="highland-ridge-nursing-facility.jpg"/>
          <p:cNvPicPr>
            <a:picLocks noChangeAspect="1"/>
          </p:cNvPicPr>
          <p:nvPr/>
        </p:nvPicPr>
        <p:blipFill rotWithShape="1">
          <a:blip r:embed="rId6">
            <a:extLst>
              <a:ext uri="{28A0092B-C50C-407E-A947-70E740481C1C}">
                <a14:useLocalDpi xmlns:a14="http://schemas.microsoft.com/office/drawing/2010/main" val="0"/>
              </a:ext>
            </a:extLst>
          </a:blip>
          <a:srcRect r="29533"/>
          <a:stretch/>
        </p:blipFill>
        <p:spPr>
          <a:xfrm>
            <a:off x="3940536" y="3508672"/>
            <a:ext cx="4241238" cy="1940073"/>
          </a:xfrm>
          <a:prstGeom prst="rect">
            <a:avLst/>
          </a:prstGeom>
        </p:spPr>
      </p:pic>
      <p:sp>
        <p:nvSpPr>
          <p:cNvPr id="17" name="Rectangle 16"/>
          <p:cNvSpPr/>
          <p:nvPr/>
        </p:nvSpPr>
        <p:spPr>
          <a:xfrm>
            <a:off x="702764" y="5448745"/>
            <a:ext cx="2467342" cy="307777"/>
          </a:xfrm>
          <a:prstGeom prst="rect">
            <a:avLst/>
          </a:prstGeom>
        </p:spPr>
        <p:txBody>
          <a:bodyPr wrap="none">
            <a:spAutoFit/>
          </a:bodyPr>
          <a:lstStyle/>
          <a:p>
            <a:r>
              <a:rPr lang="en-US" sz="1400" b="1" dirty="0" smtClean="0">
                <a:solidFill>
                  <a:schemeClr val="tx1">
                    <a:lumMod val="65000"/>
                    <a:lumOff val="35000"/>
                  </a:schemeClr>
                </a:solidFill>
                <a:latin typeface="Avenir Medium"/>
                <a:cs typeface="Avenir Medium"/>
              </a:rPr>
              <a:t>Sheraton Waterside Norfolk</a:t>
            </a:r>
            <a:endParaRPr lang="en-US" sz="1400" b="1" dirty="0">
              <a:solidFill>
                <a:schemeClr val="tx1">
                  <a:lumMod val="65000"/>
                  <a:lumOff val="35000"/>
                </a:schemeClr>
              </a:solidFill>
              <a:latin typeface="Avenir Medium"/>
              <a:cs typeface="Avenir Medium"/>
            </a:endParaRPr>
          </a:p>
        </p:txBody>
      </p:sp>
      <p:sp>
        <p:nvSpPr>
          <p:cNvPr id="18" name="Rectangle 17"/>
          <p:cNvSpPr/>
          <p:nvPr/>
        </p:nvSpPr>
        <p:spPr>
          <a:xfrm>
            <a:off x="702764" y="3066143"/>
            <a:ext cx="2518638" cy="307777"/>
          </a:xfrm>
          <a:prstGeom prst="rect">
            <a:avLst/>
          </a:prstGeom>
        </p:spPr>
        <p:txBody>
          <a:bodyPr wrap="none">
            <a:spAutoFit/>
          </a:bodyPr>
          <a:lstStyle/>
          <a:p>
            <a:r>
              <a:rPr lang="en-US" sz="1400" b="1" dirty="0">
                <a:solidFill>
                  <a:srgbClr val="4BBC88"/>
                </a:solidFill>
                <a:latin typeface="Avenir Medium"/>
                <a:cs typeface="Avenir Medium"/>
              </a:rPr>
              <a:t>Gaston County Public Works</a:t>
            </a:r>
          </a:p>
        </p:txBody>
      </p:sp>
      <p:sp>
        <p:nvSpPr>
          <p:cNvPr id="19" name="TextBox 18"/>
          <p:cNvSpPr txBox="1"/>
          <p:nvPr/>
        </p:nvSpPr>
        <p:spPr>
          <a:xfrm>
            <a:off x="3940536" y="5454205"/>
            <a:ext cx="3175001" cy="307777"/>
          </a:xfrm>
          <a:prstGeom prst="rect">
            <a:avLst/>
          </a:prstGeom>
          <a:noFill/>
        </p:spPr>
        <p:txBody>
          <a:bodyPr wrap="square" rtlCol="0">
            <a:spAutoFit/>
          </a:bodyPr>
          <a:lstStyle/>
          <a:p>
            <a:r>
              <a:rPr lang="en-US" sz="1400" b="1" dirty="0" smtClean="0">
                <a:solidFill>
                  <a:srgbClr val="4BBC88"/>
                </a:solidFill>
                <a:latin typeface="Avenir Medium"/>
                <a:cs typeface="Avenir Medium"/>
              </a:rPr>
              <a:t>Highland Ridge Nursing Facility</a:t>
            </a:r>
            <a:endParaRPr lang="en-US" sz="1400" b="1" dirty="0">
              <a:solidFill>
                <a:srgbClr val="4BBC88"/>
              </a:solidFill>
              <a:latin typeface="Avenir Medium"/>
              <a:cs typeface="Avenir Medium"/>
            </a:endParaRPr>
          </a:p>
        </p:txBody>
      </p:sp>
      <p:sp>
        <p:nvSpPr>
          <p:cNvPr id="20" name="TextBox 19"/>
          <p:cNvSpPr txBox="1"/>
          <p:nvPr/>
        </p:nvSpPr>
        <p:spPr>
          <a:xfrm>
            <a:off x="5279076" y="3053022"/>
            <a:ext cx="1333500" cy="307777"/>
          </a:xfrm>
          <a:prstGeom prst="rect">
            <a:avLst/>
          </a:prstGeom>
          <a:noFill/>
        </p:spPr>
        <p:txBody>
          <a:bodyPr wrap="square" rtlCol="0">
            <a:spAutoFit/>
          </a:bodyPr>
          <a:lstStyle/>
          <a:p>
            <a:r>
              <a:rPr lang="en-US" sz="1400" b="1" dirty="0" smtClean="0">
                <a:solidFill>
                  <a:srgbClr val="595959"/>
                </a:solidFill>
                <a:latin typeface="Avenir Medium"/>
                <a:cs typeface="Avenir Medium"/>
              </a:rPr>
              <a:t>Virginia Tech</a:t>
            </a:r>
            <a:endParaRPr lang="en-US" sz="1400" b="1" dirty="0">
              <a:solidFill>
                <a:srgbClr val="595959"/>
              </a:solidFill>
              <a:latin typeface="Avenir Medium"/>
              <a:cs typeface="Avenir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en-US" dirty="0" smtClean="0"/>
              <a:t>Contact</a:t>
            </a:r>
            <a:r>
              <a:rPr lang="en-US" dirty="0" smtClean="0">
                <a:solidFill>
                  <a:srgbClr val="4BBC88"/>
                </a:solidFill>
              </a:rPr>
              <a:t> </a:t>
            </a:r>
            <a:r>
              <a:rPr lang="en-US" b="1" dirty="0" smtClean="0">
                <a:solidFill>
                  <a:srgbClr val="4BBC88"/>
                </a:solidFill>
              </a:rPr>
              <a:t>Us</a:t>
            </a:r>
            <a:endParaRPr lang="fr-FR" b="1" dirty="0"/>
          </a:p>
        </p:txBody>
      </p:sp>
      <p:cxnSp>
        <p:nvCxnSpPr>
          <p:cNvPr id="14" name="Straight Connector 13"/>
          <p:cNvCxnSpPr/>
          <p:nvPr/>
        </p:nvCxnSpPr>
        <p:spPr>
          <a:xfrm>
            <a:off x="0" y="1158949"/>
            <a:ext cx="9144000" cy="0"/>
          </a:xfrm>
          <a:prstGeom prst="line">
            <a:avLst/>
          </a:prstGeom>
          <a:ln w="25400">
            <a:solidFill>
              <a:srgbClr val="3EB989"/>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37953" y="1626781"/>
            <a:ext cx="8079489" cy="3354765"/>
          </a:xfrm>
          <a:prstGeom prst="rect">
            <a:avLst/>
          </a:prstGeom>
        </p:spPr>
        <p:txBody>
          <a:bodyPr wrap="square">
            <a:spAutoFit/>
          </a:bodyPr>
          <a:lstStyle/>
          <a:p>
            <a:pPr>
              <a:buNone/>
            </a:pPr>
            <a:r>
              <a:rPr lang="en-US" dirty="0" smtClean="0">
                <a:solidFill>
                  <a:schemeClr val="tx1">
                    <a:lumMod val="65000"/>
                    <a:lumOff val="35000"/>
                  </a:schemeClr>
                </a:solidFill>
              </a:rPr>
              <a:t>The V2T Roof System installs faster, cleaner, safer, requires no additional equipment, uses the same top quality membranes (with the same warranties) as any other top system, and in less than ideal weather compared to traditional roofs. </a:t>
            </a:r>
            <a:br>
              <a:rPr lang="en-US" dirty="0" smtClean="0">
                <a:solidFill>
                  <a:schemeClr val="tx1">
                    <a:lumMod val="65000"/>
                    <a:lumOff val="35000"/>
                  </a:schemeClr>
                </a:solidFill>
              </a:rPr>
            </a:br>
            <a:endParaRPr lang="en-US" sz="2000" dirty="0" smtClean="0">
              <a:solidFill>
                <a:schemeClr val="tx1">
                  <a:lumMod val="65000"/>
                  <a:lumOff val="35000"/>
                </a:schemeClr>
              </a:solidFill>
            </a:endParaRPr>
          </a:p>
          <a:p>
            <a:pPr algn="ctr"/>
            <a:r>
              <a:rPr lang="en-US" sz="2000" dirty="0" smtClean="0">
                <a:solidFill>
                  <a:schemeClr val="tx1">
                    <a:lumMod val="65000"/>
                    <a:lumOff val="35000"/>
                  </a:schemeClr>
                </a:solidFill>
              </a:rPr>
              <a:t>Only V2T Approved Applicators can install the V2T Roof System.</a:t>
            </a:r>
          </a:p>
          <a:p>
            <a:pPr algn="ctr"/>
            <a:r>
              <a:rPr lang="en-US" sz="2000" b="1" dirty="0" smtClean="0">
                <a:solidFill>
                  <a:schemeClr val="tx1">
                    <a:lumMod val="65000"/>
                    <a:lumOff val="35000"/>
                  </a:schemeClr>
                </a:solidFill>
              </a:rPr>
              <a:t>Call us today to learn more!</a:t>
            </a:r>
          </a:p>
          <a:p>
            <a:pPr algn="ctr"/>
            <a:endParaRPr lang="en-US" sz="2000" b="1" dirty="0" smtClean="0">
              <a:solidFill>
                <a:schemeClr val="tx1">
                  <a:lumMod val="65000"/>
                  <a:lumOff val="35000"/>
                </a:schemeClr>
              </a:solidFill>
            </a:endParaRPr>
          </a:p>
          <a:p>
            <a:pPr algn="ctr"/>
            <a:endParaRPr lang="en-US" sz="2000" b="1" dirty="0" smtClean="0">
              <a:solidFill>
                <a:schemeClr val="tx1">
                  <a:lumMod val="65000"/>
                  <a:lumOff val="35000"/>
                </a:schemeClr>
              </a:solidFill>
            </a:endParaRPr>
          </a:p>
          <a:p>
            <a:pPr algn="ctr"/>
            <a:endParaRPr lang="en-US" sz="2000" b="1" dirty="0" smtClean="0">
              <a:solidFill>
                <a:schemeClr val="tx1">
                  <a:lumMod val="65000"/>
                  <a:lumOff val="35000"/>
                </a:schemeClr>
              </a:solidFill>
            </a:endParaRPr>
          </a:p>
          <a:p>
            <a:pPr algn="ctr"/>
            <a:r>
              <a:rPr lang="en-US" i="1" dirty="0" smtClean="0">
                <a:solidFill>
                  <a:srgbClr val="FF0000"/>
                </a:solidFill>
              </a:rPr>
              <a:t>Add consultant/contractor contact info here</a:t>
            </a:r>
          </a:p>
          <a:p>
            <a:pPr algn="ctr"/>
            <a:endParaRPr lang="en-US" sz="2000" b="1" dirty="0" smtClean="0">
              <a:solidFill>
                <a:schemeClr val="tx1">
                  <a:lumMod val="65000"/>
                  <a:lumOff val="35000"/>
                </a:schemeClr>
              </a:solidFill>
            </a:endParaRPr>
          </a:p>
        </p:txBody>
      </p:sp>
      <p:pic>
        <p:nvPicPr>
          <p:cNvPr id="13" name="Picture 12" descr="png_base6455e52f1000befd65.png"/>
          <p:cNvPicPr>
            <a:picLocks noChangeAspect="1"/>
          </p:cNvPicPr>
          <p:nvPr/>
        </p:nvPicPr>
        <p:blipFill>
          <a:blip r:embed="rId3"/>
          <a:stretch>
            <a:fillRect/>
          </a:stretch>
        </p:blipFill>
        <p:spPr>
          <a:xfrm>
            <a:off x="6488592" y="5591141"/>
            <a:ext cx="2228850" cy="83235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498475" y="1594884"/>
            <a:ext cx="8218967" cy="1775638"/>
          </a:xfrm>
        </p:spPr>
        <p:txBody>
          <a:bodyPr>
            <a:normAutofit/>
          </a:bodyPr>
          <a:lstStyle/>
          <a:p>
            <a:pPr marL="0" indent="0">
              <a:buNone/>
            </a:pPr>
            <a:r>
              <a:rPr lang="en-US" sz="1600" dirty="0" smtClean="0">
                <a:solidFill>
                  <a:srgbClr val="595959"/>
                </a:solidFill>
                <a:latin typeface="+mj-lt"/>
                <a:cs typeface="Avenir Medium"/>
              </a:rPr>
              <a:t>The V2T Roof System uses the power of the wind to hold the roof securely in place. The technology behind this patented system uses a recognized principle of physics to create a vacuum that becomes stronger as the speed of the wind increases. The vacuum pulls the air from under the membrane - drawing it down to the deck and holding the membrane firmly in place. In this way, destructive uplift pressures are counteracted by a greater vacuum force created by the vent. The harder the wind blows the better the vent works.</a:t>
            </a:r>
          </a:p>
          <a:p>
            <a:pPr marL="0" indent="0">
              <a:buNone/>
            </a:pPr>
            <a:endParaRPr lang="en-US" sz="2400" dirty="0" smtClean="0">
              <a:solidFill>
                <a:schemeClr val="tx1">
                  <a:lumMod val="65000"/>
                  <a:lumOff val="35000"/>
                </a:schemeClr>
              </a:solidFill>
              <a:cs typeface="Avenir Medium"/>
            </a:endParaRPr>
          </a:p>
          <a:p>
            <a:pPr marL="0" indent="0">
              <a:buNone/>
            </a:pPr>
            <a:endParaRPr lang="en-US" sz="2400" dirty="0" smtClean="0">
              <a:solidFill>
                <a:schemeClr val="tx1">
                  <a:lumMod val="65000"/>
                  <a:lumOff val="35000"/>
                </a:schemeClr>
              </a:solidFill>
              <a:cs typeface="Avenir Medium"/>
            </a:endParaRPr>
          </a:p>
          <a:p>
            <a:pPr>
              <a:buNone/>
            </a:pPr>
            <a:endParaRPr lang="en-US" sz="2400" dirty="0" smtClean="0">
              <a:solidFill>
                <a:schemeClr val="tx1">
                  <a:lumMod val="65000"/>
                  <a:lumOff val="35000"/>
                </a:schemeClr>
              </a:solidFill>
              <a:cs typeface="Avenir Medium"/>
            </a:endParaRPr>
          </a:p>
          <a:p>
            <a:pPr>
              <a:buNone/>
            </a:pPr>
            <a:endParaRPr lang="fr-FR" dirty="0"/>
          </a:p>
        </p:txBody>
      </p:sp>
      <p:sp>
        <p:nvSpPr>
          <p:cNvPr id="3" name="Title 2"/>
          <p:cNvSpPr>
            <a:spLocks noGrp="1"/>
          </p:cNvSpPr>
          <p:nvPr>
            <p:ph type="title"/>
          </p:nvPr>
        </p:nvSpPr>
        <p:spPr/>
        <p:txBody>
          <a:bodyPr/>
          <a:lstStyle/>
          <a:p>
            <a:pPr algn="r"/>
            <a:r>
              <a:rPr lang="en-US" dirty="0" smtClean="0"/>
              <a:t>What is the </a:t>
            </a:r>
            <a:r>
              <a:rPr lang="en-US" dirty="0" smtClean="0">
                <a:solidFill>
                  <a:srgbClr val="4BBC88"/>
                </a:solidFill>
              </a:rPr>
              <a:t>V2T Roof </a:t>
            </a:r>
            <a:r>
              <a:rPr lang="en-US" dirty="0" smtClean="0">
                <a:solidFill>
                  <a:srgbClr val="56C670"/>
                </a:solidFill>
              </a:rPr>
              <a:t>System</a:t>
            </a:r>
            <a:r>
              <a:rPr lang="en-US" dirty="0" smtClean="0">
                <a:solidFill>
                  <a:srgbClr val="4BBC88"/>
                </a:solidFill>
              </a:rPr>
              <a:t>?</a:t>
            </a:r>
            <a:endParaRPr lang="fr-FR" dirty="0"/>
          </a:p>
        </p:txBody>
      </p:sp>
      <p:sp>
        <p:nvSpPr>
          <p:cNvPr id="10" name="TextBox 9"/>
          <p:cNvSpPr txBox="1"/>
          <p:nvPr/>
        </p:nvSpPr>
        <p:spPr>
          <a:xfrm>
            <a:off x="498475" y="3987209"/>
            <a:ext cx="4515366" cy="1600438"/>
          </a:xfrm>
          <a:prstGeom prst="rect">
            <a:avLst/>
          </a:prstGeom>
          <a:noFill/>
        </p:spPr>
        <p:txBody>
          <a:bodyPr wrap="square" rtlCol="0">
            <a:spAutoFit/>
          </a:bodyPr>
          <a:lstStyle/>
          <a:p>
            <a:r>
              <a:rPr lang="en-US" sz="1600" dirty="0" smtClean="0">
                <a:solidFill>
                  <a:srgbClr val="595959"/>
                </a:solidFill>
                <a:latin typeface="+mj-lt"/>
                <a:cs typeface="Avenir Medium"/>
              </a:rPr>
              <a:t>V2T has been tested at a NASA facility at the Langley Air Force Base, the Insurance Institute for Business &amp; Home Safety (IBHS) and the Underwriters Laboratory (UL Test), among others, and has been tested to withstand wind speeds of up to 150 MPH.</a:t>
            </a:r>
          </a:p>
          <a:p>
            <a:endParaRPr lang="en-US" dirty="0"/>
          </a:p>
        </p:txBody>
      </p:sp>
      <p:sp>
        <p:nvSpPr>
          <p:cNvPr id="11" name="TextBox 10"/>
          <p:cNvSpPr txBox="1"/>
          <p:nvPr/>
        </p:nvSpPr>
        <p:spPr>
          <a:xfrm>
            <a:off x="498475" y="3385049"/>
            <a:ext cx="6241016" cy="369332"/>
          </a:xfrm>
          <a:prstGeom prst="rect">
            <a:avLst/>
          </a:prstGeom>
          <a:noFill/>
        </p:spPr>
        <p:txBody>
          <a:bodyPr wrap="square" rtlCol="0">
            <a:spAutoFit/>
          </a:bodyPr>
          <a:lstStyle/>
          <a:p>
            <a:r>
              <a:rPr lang="en-US" b="1" dirty="0" smtClean="0">
                <a:solidFill>
                  <a:srgbClr val="595959"/>
                </a:solidFill>
                <a:latin typeface="Avenir Medium"/>
                <a:cs typeface="Avenir Medium"/>
              </a:rPr>
              <a:t> </a:t>
            </a:r>
            <a:r>
              <a:rPr lang="en-US" b="1" dirty="0" smtClean="0">
                <a:solidFill>
                  <a:srgbClr val="4BBC88"/>
                </a:solidFill>
                <a:latin typeface="Avenir Medium"/>
                <a:cs typeface="Avenir Medium"/>
              </a:rPr>
              <a:t>With V2T, the harder the wind, the stronger the grip!</a:t>
            </a: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658" y="3987209"/>
            <a:ext cx="2740345" cy="1834840"/>
          </a:xfrm>
          <a:prstGeom prst="rect">
            <a:avLst/>
          </a:prstGeom>
        </p:spPr>
      </p:pic>
      <p:cxnSp>
        <p:nvCxnSpPr>
          <p:cNvPr id="14" name="Straight Connector 13"/>
          <p:cNvCxnSpPr/>
          <p:nvPr/>
        </p:nvCxnSpPr>
        <p:spPr>
          <a:xfrm>
            <a:off x="2923953" y="1158949"/>
            <a:ext cx="6220047" cy="0"/>
          </a:xfrm>
          <a:prstGeom prst="line">
            <a:avLst/>
          </a:prstGeom>
          <a:ln w="25400">
            <a:solidFill>
              <a:srgbClr val="3EB98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preferRelativeResize="0">
            <a:picLocks noGrp="1"/>
          </p:cNvPicPr>
          <p:nvPr>
            <p:ph idx="4294967295"/>
          </p:nvPr>
        </p:nvPicPr>
        <p:blipFill rotWithShape="1">
          <a:blip r:embed="rId3"/>
          <a:srcRect t="-8004" b="-7819"/>
          <a:stretch/>
        </p:blipFill>
        <p:spPr>
          <a:xfrm>
            <a:off x="893308" y="2448292"/>
            <a:ext cx="7480300" cy="1258887"/>
          </a:xfrm>
        </p:spPr>
      </p:pic>
    </p:spTree>
    <p:extLst>
      <p:ext uri="{BB962C8B-B14F-4D97-AF65-F5344CB8AC3E}">
        <p14:creationId xmlns:p14="http://schemas.microsoft.com/office/powerpoint/2010/main" val="30261381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498475" y="1945758"/>
            <a:ext cx="2755088" cy="3604437"/>
          </a:xfrm>
        </p:spPr>
        <p:txBody>
          <a:bodyPr>
            <a:normAutofit/>
          </a:bodyPr>
          <a:lstStyle/>
          <a:p>
            <a:pPr marL="0" indent="0" algn="just">
              <a:buNone/>
            </a:pPr>
            <a:r>
              <a:rPr lang="en-US" sz="1600" dirty="0" smtClean="0">
                <a:solidFill>
                  <a:srgbClr val="595959"/>
                </a:solidFill>
                <a:latin typeface="+mj-lt"/>
                <a:cs typeface="Avenir Medium"/>
              </a:rPr>
              <a:t>The V2T Roof System utilizes a carefully placed series of “vents” which force the wind to create a vacuum that holds the membrane to the substrate without the need for large amounts of ballast, adhesives, or other fasteners. The harder the wind blows across the low slope roof, the harder the “vent” is working on keeping the membrane “glued” to the roof floor. </a:t>
            </a:r>
          </a:p>
          <a:p>
            <a:pPr marL="0" indent="0">
              <a:buNone/>
            </a:pPr>
            <a:endParaRPr lang="en-US" sz="2400" dirty="0" smtClean="0">
              <a:solidFill>
                <a:schemeClr val="tx1">
                  <a:lumMod val="65000"/>
                  <a:lumOff val="35000"/>
                </a:schemeClr>
              </a:solidFill>
              <a:cs typeface="Avenir Medium"/>
            </a:endParaRPr>
          </a:p>
          <a:p>
            <a:pPr marL="0" indent="0">
              <a:buNone/>
            </a:pPr>
            <a:endParaRPr lang="en-US" sz="2400" dirty="0" smtClean="0">
              <a:solidFill>
                <a:schemeClr val="tx1">
                  <a:lumMod val="65000"/>
                  <a:lumOff val="35000"/>
                </a:schemeClr>
              </a:solidFill>
              <a:cs typeface="Avenir Medium"/>
            </a:endParaRPr>
          </a:p>
          <a:p>
            <a:pPr>
              <a:buNone/>
            </a:pPr>
            <a:endParaRPr lang="en-US" sz="2400" dirty="0" smtClean="0">
              <a:solidFill>
                <a:schemeClr val="tx1">
                  <a:lumMod val="65000"/>
                  <a:lumOff val="35000"/>
                </a:schemeClr>
              </a:solidFill>
              <a:cs typeface="Avenir Medium"/>
            </a:endParaRPr>
          </a:p>
          <a:p>
            <a:pPr>
              <a:buNone/>
            </a:pPr>
            <a:endParaRPr lang="fr-FR" dirty="0"/>
          </a:p>
        </p:txBody>
      </p:sp>
      <p:sp>
        <p:nvSpPr>
          <p:cNvPr id="3" name="Title 2"/>
          <p:cNvSpPr>
            <a:spLocks noGrp="1"/>
          </p:cNvSpPr>
          <p:nvPr>
            <p:ph type="title"/>
          </p:nvPr>
        </p:nvSpPr>
        <p:spPr/>
        <p:txBody>
          <a:bodyPr/>
          <a:lstStyle/>
          <a:p>
            <a:pPr algn="r"/>
            <a:r>
              <a:rPr lang="en-US" dirty="0" smtClean="0"/>
              <a:t>V2T Vent </a:t>
            </a:r>
            <a:r>
              <a:rPr lang="en-US" b="1" dirty="0" smtClean="0">
                <a:solidFill>
                  <a:srgbClr val="56C670"/>
                </a:solidFill>
              </a:rPr>
              <a:t>How does it work</a:t>
            </a:r>
            <a:r>
              <a:rPr lang="en-US" b="1" dirty="0" smtClean="0">
                <a:solidFill>
                  <a:srgbClr val="4BBC88"/>
                </a:solidFill>
              </a:rPr>
              <a:t>?</a:t>
            </a:r>
            <a:endParaRPr lang="fr-FR" b="1" dirty="0"/>
          </a:p>
        </p:txBody>
      </p:sp>
      <p:cxnSp>
        <p:nvCxnSpPr>
          <p:cNvPr id="14" name="Straight Connector 13"/>
          <p:cNvCxnSpPr/>
          <p:nvPr/>
        </p:nvCxnSpPr>
        <p:spPr>
          <a:xfrm>
            <a:off x="3040912" y="1158949"/>
            <a:ext cx="6103088" cy="0"/>
          </a:xfrm>
          <a:prstGeom prst="line">
            <a:avLst/>
          </a:prstGeom>
          <a:ln w="25400">
            <a:solidFill>
              <a:srgbClr val="3EB989"/>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2419" y="1945758"/>
            <a:ext cx="5512195" cy="325130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t="5207" b="5207"/>
          <a:stretch>
            <a:fillRect/>
          </a:stretch>
        </p:blipFill>
        <p:spPr bwMode="auto">
          <a:xfrm>
            <a:off x="2934586" y="1842550"/>
            <a:ext cx="6209414" cy="3168192"/>
          </a:xfrm>
          <a:prstGeom prst="rect">
            <a:avLst/>
          </a:prstGeom>
          <a:noFill/>
          <a:ln w="9525">
            <a:noFill/>
            <a:miter lim="800000"/>
            <a:headEnd/>
            <a:tailEnd/>
          </a:ln>
          <a:effectLst/>
        </p:spPr>
      </p:pic>
      <p:sp>
        <p:nvSpPr>
          <p:cNvPr id="4" name="Content Placeholder 3"/>
          <p:cNvSpPr>
            <a:spLocks noGrp="1"/>
          </p:cNvSpPr>
          <p:nvPr>
            <p:ph idx="1"/>
          </p:nvPr>
        </p:nvSpPr>
        <p:spPr>
          <a:xfrm>
            <a:off x="498475" y="1842550"/>
            <a:ext cx="2436111" cy="2913321"/>
          </a:xfrm>
        </p:spPr>
        <p:txBody>
          <a:bodyPr>
            <a:normAutofit/>
          </a:bodyPr>
          <a:lstStyle/>
          <a:p>
            <a:pPr marL="0" indent="0">
              <a:buNone/>
              <a:tabLst>
                <a:tab pos="0" algn="l"/>
              </a:tabLst>
            </a:pPr>
            <a:r>
              <a:rPr lang="en-US" sz="1600" dirty="0" smtClean="0"/>
              <a:t>The science works so well that the main section of this installation remained in place even as tornados tore off all of the metal and some sections of this roof in the summer of 2011.  An amazing tribute to the power of the vent!</a:t>
            </a:r>
          </a:p>
          <a:p>
            <a:pPr marL="0" indent="0">
              <a:buNone/>
            </a:pPr>
            <a:endParaRPr lang="en-US" sz="1600" dirty="0" smtClean="0">
              <a:solidFill>
                <a:srgbClr val="595959"/>
              </a:solidFill>
              <a:latin typeface="+mj-lt"/>
              <a:cs typeface="Avenir Medium"/>
            </a:endParaRPr>
          </a:p>
          <a:p>
            <a:pPr marL="0" indent="0">
              <a:buNone/>
            </a:pPr>
            <a:endParaRPr lang="en-US" sz="2400" dirty="0" smtClean="0">
              <a:solidFill>
                <a:schemeClr val="tx1">
                  <a:lumMod val="65000"/>
                  <a:lumOff val="35000"/>
                </a:schemeClr>
              </a:solidFill>
              <a:cs typeface="Avenir Medium"/>
            </a:endParaRPr>
          </a:p>
          <a:p>
            <a:pPr marL="0" indent="0">
              <a:buNone/>
            </a:pPr>
            <a:endParaRPr lang="en-US" sz="2400" dirty="0" smtClean="0">
              <a:solidFill>
                <a:schemeClr val="tx1">
                  <a:lumMod val="65000"/>
                  <a:lumOff val="35000"/>
                </a:schemeClr>
              </a:solidFill>
              <a:cs typeface="Avenir Medium"/>
            </a:endParaRPr>
          </a:p>
          <a:p>
            <a:pPr>
              <a:buNone/>
            </a:pPr>
            <a:endParaRPr lang="en-US" sz="2400" dirty="0" smtClean="0">
              <a:solidFill>
                <a:schemeClr val="tx1">
                  <a:lumMod val="65000"/>
                  <a:lumOff val="35000"/>
                </a:schemeClr>
              </a:solidFill>
              <a:cs typeface="Avenir Medium"/>
            </a:endParaRPr>
          </a:p>
          <a:p>
            <a:pPr>
              <a:buNone/>
            </a:pPr>
            <a:endParaRPr lang="fr-FR" dirty="0"/>
          </a:p>
        </p:txBody>
      </p:sp>
      <p:sp>
        <p:nvSpPr>
          <p:cNvPr id="3" name="Title 2"/>
          <p:cNvSpPr>
            <a:spLocks noGrp="1"/>
          </p:cNvSpPr>
          <p:nvPr>
            <p:ph type="title"/>
          </p:nvPr>
        </p:nvSpPr>
        <p:spPr/>
        <p:txBody>
          <a:bodyPr/>
          <a:lstStyle/>
          <a:p>
            <a:pPr algn="r"/>
            <a:r>
              <a:rPr lang="en-US" dirty="0" smtClean="0"/>
              <a:t>A Test by </a:t>
            </a:r>
            <a:r>
              <a:rPr lang="en-US" b="1" dirty="0" smtClean="0">
                <a:solidFill>
                  <a:srgbClr val="56C670"/>
                </a:solidFill>
              </a:rPr>
              <a:t>Mother Nature</a:t>
            </a:r>
            <a:endParaRPr lang="fr-FR" b="1" dirty="0"/>
          </a:p>
        </p:txBody>
      </p:sp>
      <p:cxnSp>
        <p:nvCxnSpPr>
          <p:cNvPr id="14" name="Straight Connector 13"/>
          <p:cNvCxnSpPr/>
          <p:nvPr/>
        </p:nvCxnSpPr>
        <p:spPr>
          <a:xfrm>
            <a:off x="3944679" y="1158949"/>
            <a:ext cx="5199321" cy="0"/>
          </a:xfrm>
          <a:prstGeom prst="line">
            <a:avLst/>
          </a:prstGeom>
          <a:ln w="25400">
            <a:solidFill>
              <a:srgbClr val="3EB98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498475" y="1594882"/>
            <a:ext cx="8218967" cy="3689499"/>
          </a:xfrm>
        </p:spPr>
        <p:txBody>
          <a:bodyPr>
            <a:normAutofit fontScale="47500" lnSpcReduction="20000"/>
          </a:bodyPr>
          <a:lstStyle/>
          <a:p>
            <a:pPr marL="0" indent="0">
              <a:lnSpc>
                <a:spcPct val="120000"/>
              </a:lnSpc>
              <a:spcBef>
                <a:spcPts val="0"/>
              </a:spcBef>
              <a:buNone/>
            </a:pPr>
            <a:r>
              <a:rPr lang="en-US" sz="3400" dirty="0" smtClean="0">
                <a:solidFill>
                  <a:srgbClr val="595959"/>
                </a:solidFill>
                <a:latin typeface="+mj-lt"/>
                <a:cs typeface="Avenir Medium"/>
              </a:rPr>
              <a:t>Developed in conjunction with Boeing under a prestigious award from the Space Alliance Technology Outreach Program (SATOP), the V2T Roof System utilizes a space sensor technology to monitor and measure:</a:t>
            </a:r>
          </a:p>
          <a:p>
            <a:pPr marL="0" indent="0" algn="just">
              <a:buNone/>
            </a:pPr>
            <a:endParaRPr lang="en-US" sz="3400" dirty="0" smtClean="0">
              <a:solidFill>
                <a:srgbClr val="595959"/>
              </a:solidFill>
              <a:latin typeface="+mj-lt"/>
              <a:cs typeface="Avenir Medium"/>
            </a:endParaRPr>
          </a:p>
          <a:p>
            <a:pPr marL="712788" indent="-169863" algn="just">
              <a:buClr>
                <a:srgbClr val="3EB989"/>
              </a:buClr>
              <a:buFont typeface="Wingdings" charset="2"/>
              <a:buChar char="§"/>
            </a:pPr>
            <a:r>
              <a:rPr lang="en-US" sz="2900" dirty="0" smtClean="0">
                <a:solidFill>
                  <a:srgbClr val="595959"/>
                </a:solidFill>
                <a:latin typeface="+mj-lt"/>
                <a:cs typeface="Avenir Medium"/>
              </a:rPr>
              <a:t>The drying effect of the V2T system</a:t>
            </a:r>
          </a:p>
          <a:p>
            <a:pPr marL="712788" indent="-169863" algn="just">
              <a:buClr>
                <a:srgbClr val="3EB989"/>
              </a:buClr>
              <a:buFont typeface="Wingdings" charset="2"/>
              <a:buChar char="§"/>
            </a:pPr>
            <a:r>
              <a:rPr lang="en-US" sz="2900" dirty="0" smtClean="0">
                <a:solidFill>
                  <a:srgbClr val="595959"/>
                </a:solidFill>
                <a:latin typeface="+mj-lt"/>
                <a:cs typeface="Avenir Medium"/>
              </a:rPr>
              <a:t>Moisture levels within the membrane</a:t>
            </a:r>
          </a:p>
          <a:p>
            <a:pPr marL="712788" indent="-169863" algn="just">
              <a:buClr>
                <a:srgbClr val="3EB989"/>
              </a:buClr>
              <a:buFont typeface="Wingdings" charset="2"/>
              <a:buChar char="§"/>
            </a:pPr>
            <a:r>
              <a:rPr lang="en-US" sz="2900" dirty="0" smtClean="0">
                <a:solidFill>
                  <a:srgbClr val="595959"/>
                </a:solidFill>
                <a:latin typeface="+mj-lt"/>
                <a:cs typeface="Avenir Medium"/>
              </a:rPr>
              <a:t>Pressure levels on the roof</a:t>
            </a:r>
          </a:p>
          <a:p>
            <a:pPr marL="712788" indent="-169863" algn="just">
              <a:buClr>
                <a:srgbClr val="3EB989"/>
              </a:buClr>
              <a:buFont typeface="Wingdings" charset="2"/>
              <a:buChar char="§"/>
            </a:pPr>
            <a:r>
              <a:rPr lang="en-US" sz="2900" dirty="0" smtClean="0">
                <a:solidFill>
                  <a:srgbClr val="595959"/>
                </a:solidFill>
                <a:latin typeface="+mj-lt"/>
                <a:cs typeface="Avenir Medium"/>
              </a:rPr>
              <a:t>When and where you have a potential leak or other compromise in your roof. </a:t>
            </a:r>
          </a:p>
          <a:p>
            <a:pPr algn="just">
              <a:buNone/>
            </a:pPr>
            <a:endParaRPr lang="en-US" sz="3400" dirty="0" smtClean="0">
              <a:solidFill>
                <a:srgbClr val="595959"/>
              </a:solidFill>
              <a:latin typeface="+mj-lt"/>
              <a:cs typeface="Avenir Medium"/>
            </a:endParaRPr>
          </a:p>
          <a:p>
            <a:pPr marL="0" indent="0">
              <a:lnSpc>
                <a:spcPct val="120000"/>
              </a:lnSpc>
              <a:spcBef>
                <a:spcPts val="0"/>
              </a:spcBef>
              <a:buNone/>
            </a:pPr>
            <a:r>
              <a:rPr lang="en-US" sz="3400" dirty="0" smtClean="0">
                <a:solidFill>
                  <a:srgbClr val="595959"/>
                </a:solidFill>
                <a:latin typeface="+mj-lt"/>
                <a:cs typeface="Avenir Medium"/>
              </a:rPr>
              <a:t>A sensor located inside the upper hemisphere of the vent transmits readings wirelessly to the data acquisition hub housed inside the building. The data is analyzed and can provide roof owners, consultants, or your contractor with relevant moisture and pressure reports, keeping your roof in the best shape possible. </a:t>
            </a:r>
          </a:p>
          <a:p>
            <a:pPr marL="0" indent="0" algn="just">
              <a:buNone/>
            </a:pPr>
            <a:endParaRPr lang="en-US" sz="2400" dirty="0" smtClean="0">
              <a:solidFill>
                <a:schemeClr val="tx1">
                  <a:lumMod val="65000"/>
                  <a:lumOff val="35000"/>
                </a:schemeClr>
              </a:solidFill>
              <a:cs typeface="Avenir Medium"/>
            </a:endParaRPr>
          </a:p>
          <a:p>
            <a:pPr marL="0" indent="0">
              <a:buNone/>
            </a:pPr>
            <a:endParaRPr lang="en-US" sz="2400" dirty="0" smtClean="0">
              <a:solidFill>
                <a:schemeClr val="tx1">
                  <a:lumMod val="65000"/>
                  <a:lumOff val="35000"/>
                </a:schemeClr>
              </a:solidFill>
              <a:cs typeface="Avenir Medium"/>
            </a:endParaRPr>
          </a:p>
          <a:p>
            <a:pPr>
              <a:buNone/>
            </a:pPr>
            <a:endParaRPr lang="en-US" sz="2400" dirty="0" smtClean="0">
              <a:solidFill>
                <a:schemeClr val="tx1">
                  <a:lumMod val="65000"/>
                  <a:lumOff val="35000"/>
                </a:schemeClr>
              </a:solidFill>
              <a:cs typeface="Avenir Medium"/>
            </a:endParaRPr>
          </a:p>
          <a:p>
            <a:pPr>
              <a:buNone/>
            </a:pPr>
            <a:endParaRPr lang="fr-FR" dirty="0"/>
          </a:p>
        </p:txBody>
      </p:sp>
      <p:sp>
        <p:nvSpPr>
          <p:cNvPr id="3" name="Title 2"/>
          <p:cNvSpPr>
            <a:spLocks noGrp="1"/>
          </p:cNvSpPr>
          <p:nvPr>
            <p:ph type="title"/>
          </p:nvPr>
        </p:nvSpPr>
        <p:spPr/>
        <p:txBody>
          <a:bodyPr/>
          <a:lstStyle/>
          <a:p>
            <a:pPr algn="r"/>
            <a:r>
              <a:rPr lang="en-US" dirty="0" smtClean="0"/>
              <a:t>V2T </a:t>
            </a:r>
            <a:r>
              <a:rPr lang="en-US" dirty="0" smtClean="0">
                <a:solidFill>
                  <a:schemeClr val="tx1">
                    <a:lumMod val="50000"/>
                    <a:lumOff val="50000"/>
                  </a:schemeClr>
                </a:solidFill>
              </a:rPr>
              <a:t>-</a:t>
            </a:r>
            <a:r>
              <a:rPr lang="en-US" dirty="0" smtClean="0">
                <a:solidFill>
                  <a:srgbClr val="4BBC88"/>
                </a:solidFill>
              </a:rPr>
              <a:t> </a:t>
            </a:r>
            <a:r>
              <a:rPr lang="en-US" b="1" dirty="0" smtClean="0">
                <a:solidFill>
                  <a:srgbClr val="4BBC88"/>
                </a:solidFill>
              </a:rPr>
              <a:t>Monitoring Technology</a:t>
            </a:r>
            <a:endParaRPr lang="fr-FR" b="1" dirty="0"/>
          </a:p>
        </p:txBody>
      </p:sp>
      <p:cxnSp>
        <p:nvCxnSpPr>
          <p:cNvPr id="14" name="Straight Connector 13"/>
          <p:cNvCxnSpPr/>
          <p:nvPr/>
        </p:nvCxnSpPr>
        <p:spPr>
          <a:xfrm>
            <a:off x="2998381" y="1158949"/>
            <a:ext cx="6145619" cy="0"/>
          </a:xfrm>
          <a:prstGeom prst="line">
            <a:avLst/>
          </a:prstGeom>
          <a:ln w="25400">
            <a:solidFill>
              <a:srgbClr val="3EB98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498475" y="1786268"/>
            <a:ext cx="8218967" cy="510365"/>
          </a:xfrm>
        </p:spPr>
        <p:txBody>
          <a:bodyPr>
            <a:normAutofit fontScale="47500" lnSpcReduction="20000"/>
          </a:bodyPr>
          <a:lstStyle/>
          <a:p>
            <a:pPr marL="0" indent="0">
              <a:buNone/>
            </a:pPr>
            <a:r>
              <a:rPr lang="en-US" sz="4000" dirty="0" smtClean="0">
                <a:solidFill>
                  <a:srgbClr val="595959"/>
                </a:solidFill>
                <a:cs typeface="Avenir Medium"/>
              </a:rPr>
              <a:t>The </a:t>
            </a:r>
            <a:r>
              <a:rPr lang="en-US" sz="4000" dirty="0" smtClean="0">
                <a:solidFill>
                  <a:srgbClr val="4BBC88"/>
                </a:solidFill>
                <a:cs typeface="Avenir Medium"/>
              </a:rPr>
              <a:t>V2T Roof System </a:t>
            </a:r>
            <a:r>
              <a:rPr lang="en-US" sz="4000" dirty="0" smtClean="0">
                <a:solidFill>
                  <a:schemeClr val="tx1">
                    <a:lumMod val="65000"/>
                    <a:lumOff val="35000"/>
                  </a:schemeClr>
                </a:solidFill>
                <a:cs typeface="Avenir Medium"/>
              </a:rPr>
              <a:t>is a highly versatile roof system that works on</a:t>
            </a:r>
            <a:r>
              <a:rPr lang="en-US" sz="4000" dirty="0" smtClean="0">
                <a:solidFill>
                  <a:srgbClr val="595959"/>
                </a:solidFill>
                <a:cs typeface="Avenir Medium"/>
              </a:rPr>
              <a:t>:</a:t>
            </a:r>
          </a:p>
          <a:p>
            <a:pPr marL="0" indent="0">
              <a:buNone/>
            </a:pPr>
            <a:endParaRPr lang="en-US" sz="3600" dirty="0" smtClean="0">
              <a:solidFill>
                <a:srgbClr val="595959"/>
              </a:solidFill>
              <a:cs typeface="Avenir Medium"/>
            </a:endParaRPr>
          </a:p>
          <a:p>
            <a:pPr marL="0" indent="0" algn="just">
              <a:buNone/>
            </a:pPr>
            <a:endParaRPr lang="en-US" sz="2400" dirty="0" smtClean="0">
              <a:solidFill>
                <a:schemeClr val="tx1">
                  <a:lumMod val="65000"/>
                  <a:lumOff val="35000"/>
                </a:schemeClr>
              </a:solidFill>
              <a:cs typeface="Avenir Medium"/>
            </a:endParaRPr>
          </a:p>
          <a:p>
            <a:pPr marL="0" indent="0">
              <a:buNone/>
            </a:pPr>
            <a:endParaRPr lang="en-US" sz="2400" dirty="0" smtClean="0">
              <a:solidFill>
                <a:schemeClr val="tx1">
                  <a:lumMod val="65000"/>
                  <a:lumOff val="35000"/>
                </a:schemeClr>
              </a:solidFill>
              <a:cs typeface="Avenir Medium"/>
            </a:endParaRPr>
          </a:p>
          <a:p>
            <a:pPr>
              <a:buNone/>
            </a:pPr>
            <a:endParaRPr lang="en-US" sz="2400" dirty="0" smtClean="0">
              <a:solidFill>
                <a:schemeClr val="tx1">
                  <a:lumMod val="65000"/>
                  <a:lumOff val="35000"/>
                </a:schemeClr>
              </a:solidFill>
              <a:cs typeface="Avenir Medium"/>
            </a:endParaRPr>
          </a:p>
          <a:p>
            <a:pPr>
              <a:buNone/>
            </a:pPr>
            <a:endParaRPr lang="fr-FR" dirty="0"/>
          </a:p>
        </p:txBody>
      </p:sp>
      <p:sp>
        <p:nvSpPr>
          <p:cNvPr id="3" name="Title 2"/>
          <p:cNvSpPr>
            <a:spLocks noGrp="1"/>
          </p:cNvSpPr>
          <p:nvPr>
            <p:ph type="title"/>
          </p:nvPr>
        </p:nvSpPr>
        <p:spPr/>
        <p:txBody>
          <a:bodyPr/>
          <a:lstStyle/>
          <a:p>
            <a:pPr algn="r"/>
            <a:r>
              <a:rPr lang="en-US" dirty="0" smtClean="0"/>
              <a:t>Types of</a:t>
            </a:r>
            <a:r>
              <a:rPr lang="en-US" dirty="0" smtClean="0">
                <a:solidFill>
                  <a:srgbClr val="4BBC88"/>
                </a:solidFill>
              </a:rPr>
              <a:t> </a:t>
            </a:r>
            <a:r>
              <a:rPr lang="en-US" b="1" dirty="0" smtClean="0">
                <a:solidFill>
                  <a:srgbClr val="4BBC88"/>
                </a:solidFill>
              </a:rPr>
              <a:t>Applications</a:t>
            </a:r>
            <a:endParaRPr lang="fr-FR" b="1" dirty="0"/>
          </a:p>
        </p:txBody>
      </p:sp>
      <p:cxnSp>
        <p:nvCxnSpPr>
          <p:cNvPr id="14" name="Straight Connector 13"/>
          <p:cNvCxnSpPr/>
          <p:nvPr/>
        </p:nvCxnSpPr>
        <p:spPr>
          <a:xfrm>
            <a:off x="4540102" y="1158949"/>
            <a:ext cx="4603898" cy="0"/>
          </a:xfrm>
          <a:prstGeom prst="line">
            <a:avLst/>
          </a:prstGeom>
          <a:ln w="25400">
            <a:solidFill>
              <a:srgbClr val="3EB989"/>
            </a:solidFill>
          </a:ln>
        </p:spPr>
        <p:style>
          <a:lnRef idx="1">
            <a:schemeClr val="accent1"/>
          </a:lnRef>
          <a:fillRef idx="0">
            <a:schemeClr val="accent1"/>
          </a:fillRef>
          <a:effectRef idx="0">
            <a:schemeClr val="accent1"/>
          </a:effectRef>
          <a:fontRef idx="minor">
            <a:schemeClr val="tx1"/>
          </a:fontRef>
        </p:style>
      </p:cxnSp>
      <p:pic>
        <p:nvPicPr>
          <p:cNvPr id="59394" name="Picture 2" descr="http://v2troofsystem.com/wp-content/uploads/2014/05/Screen-Shot-2014-05-01-at-11.20.55-AM.png"/>
          <p:cNvPicPr>
            <a:picLocks noChangeAspect="1" noChangeArrowheads="1"/>
          </p:cNvPicPr>
          <p:nvPr/>
        </p:nvPicPr>
        <p:blipFill>
          <a:blip r:embed="rId3"/>
          <a:srcRect/>
          <a:stretch>
            <a:fillRect/>
          </a:stretch>
        </p:blipFill>
        <p:spPr bwMode="auto">
          <a:xfrm>
            <a:off x="3714750" y="2296633"/>
            <a:ext cx="5429250" cy="1704976"/>
          </a:xfrm>
          <a:prstGeom prst="rect">
            <a:avLst/>
          </a:prstGeom>
          <a:noFill/>
        </p:spPr>
      </p:pic>
      <p:sp>
        <p:nvSpPr>
          <p:cNvPr id="7" name="TextBox 6"/>
          <p:cNvSpPr txBox="1"/>
          <p:nvPr/>
        </p:nvSpPr>
        <p:spPr>
          <a:xfrm>
            <a:off x="498475" y="2105247"/>
            <a:ext cx="7110030" cy="3139321"/>
          </a:xfrm>
          <a:prstGeom prst="rect">
            <a:avLst/>
          </a:prstGeom>
          <a:noFill/>
        </p:spPr>
        <p:txBody>
          <a:bodyPr wrap="square" rtlCol="0">
            <a:spAutoFit/>
          </a:bodyPr>
          <a:lstStyle/>
          <a:p>
            <a:pPr marL="265113" indent="-179388">
              <a:buClr>
                <a:srgbClr val="3EB989"/>
              </a:buClr>
              <a:buFont typeface="Wingdings" charset="2"/>
              <a:buChar char="§"/>
            </a:pPr>
            <a:r>
              <a:rPr lang="en-US" dirty="0" smtClean="0">
                <a:solidFill>
                  <a:srgbClr val="595959"/>
                </a:solidFill>
                <a:cs typeface="Avenir Medium"/>
              </a:rPr>
              <a:t>Concrete decks </a:t>
            </a:r>
          </a:p>
          <a:p>
            <a:pPr marL="265113" indent="-179388">
              <a:buClr>
                <a:srgbClr val="3EB989"/>
              </a:buClr>
            </a:pPr>
            <a:r>
              <a:rPr lang="en-US" sz="1600" i="1" dirty="0" smtClean="0">
                <a:solidFill>
                  <a:srgbClr val="595959"/>
                </a:solidFill>
                <a:cs typeface="Avenir Medium"/>
              </a:rPr>
              <a:t>(structural &amp; lightweight) </a:t>
            </a:r>
          </a:p>
          <a:p>
            <a:pPr marL="265113" indent="-179388">
              <a:buClr>
                <a:srgbClr val="3EB989"/>
              </a:buClr>
              <a:buFont typeface="Wingdings" charset="2"/>
              <a:buChar char="§"/>
            </a:pPr>
            <a:r>
              <a:rPr lang="en-US" dirty="0" smtClean="0">
                <a:solidFill>
                  <a:srgbClr val="595959"/>
                </a:solidFill>
                <a:cs typeface="Avenir Medium"/>
              </a:rPr>
              <a:t>Gypsum decks</a:t>
            </a:r>
          </a:p>
          <a:p>
            <a:pPr marL="265113" indent="-179388" algn="just">
              <a:buClr>
                <a:srgbClr val="3EB989"/>
              </a:buClr>
              <a:buFont typeface="Wingdings" charset="2"/>
              <a:buChar char="§"/>
            </a:pPr>
            <a:r>
              <a:rPr lang="en-US" dirty="0" smtClean="0">
                <a:solidFill>
                  <a:srgbClr val="595959"/>
                </a:solidFill>
                <a:cs typeface="Avenir Medium"/>
              </a:rPr>
              <a:t>Existing roof recovery</a:t>
            </a:r>
          </a:p>
          <a:p>
            <a:pPr marL="265113" indent="-179388" algn="just">
              <a:buClr>
                <a:srgbClr val="3EB989"/>
              </a:buClr>
              <a:buFont typeface="Wingdings" charset="2"/>
              <a:buChar char="§"/>
            </a:pPr>
            <a:r>
              <a:rPr lang="en-US" dirty="0" smtClean="0">
                <a:solidFill>
                  <a:srgbClr val="595959"/>
                </a:solidFill>
                <a:cs typeface="Avenir Medium"/>
              </a:rPr>
              <a:t>Pre-engineered metal roof</a:t>
            </a:r>
          </a:p>
          <a:p>
            <a:pPr marL="265113" indent="-179388" algn="just">
              <a:buClr>
                <a:srgbClr val="3EB989"/>
              </a:buClr>
              <a:buFont typeface="Wingdings" charset="2"/>
              <a:buChar char="§"/>
            </a:pPr>
            <a:r>
              <a:rPr lang="en-US" dirty="0" smtClean="0">
                <a:solidFill>
                  <a:srgbClr val="595959"/>
                </a:solidFill>
                <a:cs typeface="Avenir Medium"/>
              </a:rPr>
              <a:t>Metal decks</a:t>
            </a:r>
          </a:p>
          <a:p>
            <a:pPr marL="265113" indent="-179388" algn="just">
              <a:buClr>
                <a:srgbClr val="3EB989"/>
              </a:buClr>
              <a:buFont typeface="Wingdings" charset="2"/>
              <a:buChar char="§"/>
            </a:pPr>
            <a:r>
              <a:rPr lang="en-US" dirty="0" smtClean="0">
                <a:solidFill>
                  <a:srgbClr val="595959"/>
                </a:solidFill>
                <a:cs typeface="Avenir Medium"/>
              </a:rPr>
              <a:t>Commercial flat roofs</a:t>
            </a:r>
          </a:p>
          <a:p>
            <a:pPr marL="265113" indent="-179388" algn="just">
              <a:buClr>
                <a:srgbClr val="3EB989"/>
              </a:buClr>
              <a:buFont typeface="Wingdings" charset="2"/>
              <a:buChar char="§"/>
            </a:pPr>
            <a:r>
              <a:rPr lang="en-US" dirty="0" smtClean="0">
                <a:solidFill>
                  <a:srgbClr val="595959"/>
                </a:solidFill>
                <a:cs typeface="Avenir Medium"/>
              </a:rPr>
              <a:t>New construction</a:t>
            </a:r>
          </a:p>
          <a:p>
            <a:pPr marL="265113" indent="-179388" algn="just">
              <a:buClr>
                <a:srgbClr val="3EB989"/>
              </a:buClr>
              <a:buFont typeface="Wingdings" charset="2"/>
              <a:buChar char="§"/>
            </a:pPr>
            <a:r>
              <a:rPr lang="en-US" dirty="0" smtClean="0">
                <a:solidFill>
                  <a:srgbClr val="595959"/>
                </a:solidFill>
                <a:cs typeface="Avenir Medium"/>
              </a:rPr>
              <a:t>Reroofs</a:t>
            </a:r>
          </a:p>
          <a:p>
            <a:pPr marL="265113" indent="-179388" algn="just">
              <a:buClr>
                <a:srgbClr val="3EB989"/>
              </a:buClr>
              <a:buFont typeface="Wingdings" charset="2"/>
              <a:buChar char="§"/>
            </a:pPr>
            <a:r>
              <a:rPr lang="en-US" dirty="0" smtClean="0">
                <a:solidFill>
                  <a:srgbClr val="595959"/>
                </a:solidFill>
                <a:cs typeface="Avenir Medium"/>
              </a:rPr>
              <a:t>Virtually any sealed deck is an opportunity for a </a:t>
            </a:r>
            <a:r>
              <a:rPr lang="en-US" dirty="0" smtClean="0">
                <a:solidFill>
                  <a:srgbClr val="4BBC88"/>
                </a:solidFill>
                <a:cs typeface="Avenir Medium"/>
              </a:rPr>
              <a:t>V2T Roof System       </a:t>
            </a:r>
          </a:p>
          <a:p>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498475" y="1594882"/>
            <a:ext cx="8218967" cy="3976578"/>
          </a:xfrm>
        </p:spPr>
        <p:txBody>
          <a:bodyPr>
            <a:normAutofit/>
          </a:bodyPr>
          <a:lstStyle/>
          <a:p>
            <a:pPr marL="0" indent="0" algn="just">
              <a:buNone/>
            </a:pPr>
            <a:endParaRPr lang="en-US" sz="2400" dirty="0" smtClean="0">
              <a:solidFill>
                <a:schemeClr val="tx1">
                  <a:lumMod val="65000"/>
                  <a:lumOff val="35000"/>
                </a:schemeClr>
              </a:solidFill>
              <a:cs typeface="Avenir Medium"/>
            </a:endParaRPr>
          </a:p>
          <a:p>
            <a:pPr marL="0" indent="0">
              <a:buNone/>
            </a:pPr>
            <a:endParaRPr lang="en-US" sz="2400" dirty="0" smtClean="0">
              <a:solidFill>
                <a:schemeClr val="tx1">
                  <a:lumMod val="65000"/>
                  <a:lumOff val="35000"/>
                </a:schemeClr>
              </a:solidFill>
              <a:cs typeface="Avenir Medium"/>
            </a:endParaRPr>
          </a:p>
          <a:p>
            <a:pPr>
              <a:buNone/>
            </a:pPr>
            <a:endParaRPr lang="en-US" sz="2400" dirty="0" smtClean="0">
              <a:solidFill>
                <a:schemeClr val="tx1">
                  <a:lumMod val="65000"/>
                  <a:lumOff val="35000"/>
                </a:schemeClr>
              </a:solidFill>
              <a:cs typeface="Avenir Medium"/>
            </a:endParaRPr>
          </a:p>
          <a:p>
            <a:pPr>
              <a:buNone/>
            </a:pPr>
            <a:endParaRPr lang="fr-FR" dirty="0"/>
          </a:p>
        </p:txBody>
      </p:sp>
      <p:sp>
        <p:nvSpPr>
          <p:cNvPr id="3" name="Title 2"/>
          <p:cNvSpPr>
            <a:spLocks noGrp="1"/>
          </p:cNvSpPr>
          <p:nvPr>
            <p:ph type="title"/>
          </p:nvPr>
        </p:nvSpPr>
        <p:spPr/>
        <p:txBody>
          <a:bodyPr/>
          <a:lstStyle/>
          <a:p>
            <a:pPr algn="r"/>
            <a:r>
              <a:rPr lang="en-US" dirty="0" smtClean="0"/>
              <a:t>Benefits of</a:t>
            </a:r>
            <a:r>
              <a:rPr lang="en-US" dirty="0" smtClean="0">
                <a:solidFill>
                  <a:srgbClr val="4BBC88"/>
                </a:solidFill>
              </a:rPr>
              <a:t> </a:t>
            </a:r>
            <a:r>
              <a:rPr lang="en-US" b="1" dirty="0" smtClean="0">
                <a:solidFill>
                  <a:srgbClr val="4BBC88"/>
                </a:solidFill>
              </a:rPr>
              <a:t>V2T Roof Systems</a:t>
            </a:r>
            <a:endParaRPr lang="fr-FR" b="1" dirty="0"/>
          </a:p>
        </p:txBody>
      </p:sp>
      <p:cxnSp>
        <p:nvCxnSpPr>
          <p:cNvPr id="14" name="Straight Connector 13"/>
          <p:cNvCxnSpPr/>
          <p:nvPr/>
        </p:nvCxnSpPr>
        <p:spPr>
          <a:xfrm>
            <a:off x="2870791" y="1158949"/>
            <a:ext cx="6273209" cy="0"/>
          </a:xfrm>
          <a:prstGeom prst="line">
            <a:avLst/>
          </a:prstGeom>
          <a:ln w="25400">
            <a:solidFill>
              <a:srgbClr val="3EB989"/>
            </a:solidFill>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nvGraphicFramePr>
        <p:xfrm>
          <a:off x="797442" y="1924493"/>
          <a:ext cx="7623544" cy="3601719"/>
        </p:xfrm>
        <a:graphic>
          <a:graphicData uri="http://schemas.openxmlformats.org/drawingml/2006/table">
            <a:tbl>
              <a:tblPr firstRow="1" bandRow="1">
                <a:tableStyleId>{5C22544A-7EE6-4342-B048-85BDC9FD1C3A}</a:tableStyleId>
              </a:tblPr>
              <a:tblGrid>
                <a:gridCol w="3811772"/>
                <a:gridCol w="3811772"/>
              </a:tblGrid>
              <a:tr h="370840">
                <a:tc>
                  <a:txBody>
                    <a:bodyPr/>
                    <a:lstStyle/>
                    <a:p>
                      <a:pPr marL="0" marR="0" indent="0" algn="l" defTabSz="685800" rtl="0" eaLnBrk="1" fontAlgn="auto" latinLnBrk="0" hangingPunct="1">
                        <a:lnSpc>
                          <a:spcPct val="100000"/>
                        </a:lnSpc>
                        <a:spcBef>
                          <a:spcPts val="0"/>
                        </a:spcBef>
                        <a:spcAft>
                          <a:spcPts val="0"/>
                        </a:spcAft>
                        <a:buClr>
                          <a:srgbClr val="3EB989"/>
                        </a:buClr>
                        <a:buSzTx/>
                        <a:buFont typeface="Wingdings" pitchFamily="2" charset="2"/>
                        <a:buChar char="§"/>
                        <a:tabLst/>
                        <a:defRPr/>
                      </a:pPr>
                      <a:r>
                        <a:rPr lang="en-US" sz="1400" b="0" kern="1200" dirty="0" smtClean="0">
                          <a:solidFill>
                            <a:schemeClr val="tx1">
                              <a:lumMod val="65000"/>
                              <a:lumOff val="35000"/>
                            </a:schemeClr>
                          </a:solidFill>
                          <a:latin typeface="+mn-lt"/>
                          <a:ea typeface="+mn-ea"/>
                          <a:cs typeface="Avenir Medium"/>
                        </a:rPr>
                        <a:t> 20 year warranty with leading membrane manufacturers</a:t>
                      </a:r>
                    </a:p>
                  </a:txBody>
                  <a:tcPr>
                    <a:solidFill>
                      <a:schemeClr val="bg2"/>
                    </a:solidFill>
                  </a:tcPr>
                </a:tc>
                <a:tc>
                  <a:txBody>
                    <a:bodyPr/>
                    <a:lstStyle/>
                    <a:p>
                      <a:pPr marL="0" marR="0" indent="0" algn="l" defTabSz="685800" rtl="0" eaLnBrk="1" fontAlgn="auto" latinLnBrk="0" hangingPunct="1">
                        <a:lnSpc>
                          <a:spcPct val="100000"/>
                        </a:lnSpc>
                        <a:spcBef>
                          <a:spcPts val="0"/>
                        </a:spcBef>
                        <a:spcAft>
                          <a:spcPts val="0"/>
                        </a:spcAft>
                        <a:buClr>
                          <a:srgbClr val="56C670"/>
                        </a:buClr>
                        <a:buSzTx/>
                        <a:buFont typeface="Wingdings" pitchFamily="2" charset="2"/>
                        <a:buChar char="§"/>
                        <a:tabLst/>
                        <a:defRPr/>
                      </a:pPr>
                      <a:r>
                        <a:rPr lang="en-US" sz="1400" b="0" kern="1200" dirty="0" smtClean="0">
                          <a:solidFill>
                            <a:schemeClr val="tx1">
                              <a:lumMod val="65000"/>
                              <a:lumOff val="35000"/>
                            </a:schemeClr>
                          </a:solidFill>
                          <a:latin typeface="+mn-lt"/>
                          <a:ea typeface="+mn-ea"/>
                          <a:cs typeface="Avenir Medium"/>
                        </a:rPr>
                        <a:t> A V2T Roof System lasts longer than a traditional applied roof</a:t>
                      </a:r>
                    </a:p>
                  </a:txBody>
                  <a:tcPr>
                    <a:solidFill>
                      <a:schemeClr val="bg2"/>
                    </a:solidFill>
                  </a:tcPr>
                </a:tc>
              </a:tr>
              <a:tr h="370840">
                <a:tc>
                  <a:txBody>
                    <a:bodyPr/>
                    <a:lstStyle/>
                    <a:p>
                      <a:pPr marL="0" indent="0">
                        <a:buClr>
                          <a:srgbClr val="3EB989"/>
                        </a:buClr>
                        <a:buFont typeface="Wingdings" pitchFamily="2" charset="2"/>
                        <a:buChar char="§"/>
                      </a:pPr>
                      <a:r>
                        <a:rPr lang="en-US" sz="1400" kern="1200" dirty="0" smtClean="0">
                          <a:solidFill>
                            <a:schemeClr val="tx1">
                              <a:lumMod val="65000"/>
                              <a:lumOff val="35000"/>
                            </a:schemeClr>
                          </a:solidFill>
                          <a:latin typeface="+mn-lt"/>
                          <a:ea typeface="+mn-ea"/>
                          <a:cs typeface="Avenir Medium"/>
                        </a:rPr>
                        <a:t> Highly competitive in price and technology</a:t>
                      </a:r>
                    </a:p>
                  </a:txBody>
                  <a:tcPr>
                    <a:solidFill>
                      <a:schemeClr val="bg1"/>
                    </a:solidFill>
                  </a:tcPr>
                </a:tc>
                <a:tc>
                  <a:txBody>
                    <a:bodyPr/>
                    <a:lstStyle/>
                    <a:p>
                      <a:pPr marL="0" marR="0" indent="0" algn="l" defTabSz="685800" rtl="0" eaLnBrk="1" fontAlgn="auto" latinLnBrk="0" hangingPunct="1">
                        <a:lnSpc>
                          <a:spcPct val="100000"/>
                        </a:lnSpc>
                        <a:spcBef>
                          <a:spcPts val="0"/>
                        </a:spcBef>
                        <a:spcAft>
                          <a:spcPts val="0"/>
                        </a:spcAft>
                        <a:buClr>
                          <a:srgbClr val="56C670"/>
                        </a:buClr>
                        <a:buSzTx/>
                        <a:buFont typeface="Wingdings" pitchFamily="2" charset="2"/>
                        <a:buChar char="§"/>
                        <a:tabLst/>
                        <a:defRPr/>
                      </a:pPr>
                      <a:r>
                        <a:rPr lang="en-US" sz="1400" kern="1200" dirty="0" smtClean="0">
                          <a:solidFill>
                            <a:schemeClr val="tx1">
                              <a:lumMod val="65000"/>
                              <a:lumOff val="35000"/>
                            </a:schemeClr>
                          </a:solidFill>
                          <a:latin typeface="+mn-lt"/>
                          <a:ea typeface="+mn-ea"/>
                          <a:cs typeface="Avenir Medium"/>
                        </a:rPr>
                        <a:t> Work is completed faster</a:t>
                      </a:r>
                    </a:p>
                  </a:txBody>
                  <a:tcPr>
                    <a:solidFill>
                      <a:schemeClr val="bg1"/>
                    </a:solidFill>
                  </a:tcPr>
                </a:tc>
              </a:tr>
              <a:tr h="370840">
                <a:tc>
                  <a:txBody>
                    <a:bodyPr/>
                    <a:lstStyle/>
                    <a:p>
                      <a:pPr marL="0" marR="0" indent="0" algn="l" defTabSz="685800" rtl="0" eaLnBrk="1" fontAlgn="auto" latinLnBrk="0" hangingPunct="1">
                        <a:lnSpc>
                          <a:spcPct val="100000"/>
                        </a:lnSpc>
                        <a:spcBef>
                          <a:spcPts val="0"/>
                        </a:spcBef>
                        <a:spcAft>
                          <a:spcPts val="0"/>
                        </a:spcAft>
                        <a:buClr>
                          <a:srgbClr val="56C670"/>
                        </a:buClr>
                        <a:buSzTx/>
                        <a:buFont typeface="Wingdings" pitchFamily="2" charset="2"/>
                        <a:buChar char="§"/>
                        <a:tabLst/>
                        <a:defRPr/>
                      </a:pPr>
                      <a:r>
                        <a:rPr lang="en-US" sz="1400" kern="1200" dirty="0" smtClean="0">
                          <a:solidFill>
                            <a:schemeClr val="tx1">
                              <a:lumMod val="65000"/>
                              <a:lumOff val="35000"/>
                            </a:schemeClr>
                          </a:solidFill>
                          <a:latin typeface="+mn-lt"/>
                          <a:ea typeface="+mn-ea"/>
                          <a:cs typeface="Avenir Medium"/>
                        </a:rPr>
                        <a:t> Does not have cold weather limitations for installation, unlike fully adhered systems</a:t>
                      </a:r>
                    </a:p>
                  </a:txBody>
                  <a:tcPr>
                    <a:solidFill>
                      <a:schemeClr val="bg2"/>
                    </a:solidFill>
                  </a:tcPr>
                </a:tc>
                <a:tc>
                  <a:txBody>
                    <a:bodyPr/>
                    <a:lstStyle/>
                    <a:p>
                      <a:pPr marL="0" marR="0" indent="0" algn="l" defTabSz="685800" rtl="0" eaLnBrk="1" fontAlgn="auto" latinLnBrk="0" hangingPunct="1">
                        <a:lnSpc>
                          <a:spcPct val="100000"/>
                        </a:lnSpc>
                        <a:spcBef>
                          <a:spcPts val="0"/>
                        </a:spcBef>
                        <a:spcAft>
                          <a:spcPts val="0"/>
                        </a:spcAft>
                        <a:buClr>
                          <a:srgbClr val="56C670"/>
                        </a:buClr>
                        <a:buSzTx/>
                        <a:buFont typeface="Wingdings" pitchFamily="2" charset="2"/>
                        <a:buChar char="§"/>
                        <a:tabLst/>
                        <a:defRPr/>
                      </a:pPr>
                      <a:r>
                        <a:rPr lang="en-US" sz="1400" kern="1200" dirty="0" smtClean="0">
                          <a:solidFill>
                            <a:schemeClr val="tx1">
                              <a:lumMod val="65000"/>
                              <a:lumOff val="35000"/>
                            </a:schemeClr>
                          </a:solidFill>
                          <a:latin typeface="+mn-lt"/>
                          <a:ea typeface="+mn-ea"/>
                          <a:cs typeface="Avenir Medium"/>
                        </a:rPr>
                        <a:t> Less destruction in and around the building</a:t>
                      </a:r>
                    </a:p>
                    <a:p>
                      <a:pPr>
                        <a:buClr>
                          <a:srgbClr val="56C670"/>
                        </a:buClr>
                        <a:buFont typeface="Wingdings" pitchFamily="2" charset="2"/>
                        <a:buChar char="§"/>
                      </a:pPr>
                      <a:endParaRPr lang="fr-FR" sz="1400" dirty="0"/>
                    </a:p>
                  </a:txBody>
                  <a:tcPr>
                    <a:solidFill>
                      <a:schemeClr val="bg2"/>
                    </a:solidFill>
                  </a:tcPr>
                </a:tc>
              </a:tr>
              <a:tr h="370840">
                <a:tc>
                  <a:txBody>
                    <a:bodyPr/>
                    <a:lstStyle/>
                    <a:p>
                      <a:pPr marL="0" marR="0" indent="0" algn="l" defTabSz="685800" rtl="0" eaLnBrk="1" fontAlgn="auto" latinLnBrk="0" hangingPunct="1">
                        <a:lnSpc>
                          <a:spcPct val="100000"/>
                        </a:lnSpc>
                        <a:spcBef>
                          <a:spcPts val="0"/>
                        </a:spcBef>
                        <a:spcAft>
                          <a:spcPts val="0"/>
                        </a:spcAft>
                        <a:buClr>
                          <a:srgbClr val="56C670"/>
                        </a:buClr>
                        <a:buSzTx/>
                        <a:buFont typeface="Wingdings" pitchFamily="2" charset="2"/>
                        <a:buChar char="§"/>
                        <a:tabLst/>
                        <a:defRPr/>
                      </a:pPr>
                      <a:r>
                        <a:rPr lang="en-US" sz="1400" kern="1200" dirty="0" smtClean="0">
                          <a:solidFill>
                            <a:schemeClr val="tx1">
                              <a:lumMod val="65000"/>
                              <a:lumOff val="35000"/>
                            </a:schemeClr>
                          </a:solidFill>
                          <a:latin typeface="+mn-lt"/>
                          <a:ea typeface="+mn-ea"/>
                          <a:cs typeface="Avenir Medium"/>
                        </a:rPr>
                        <a:t> Green technology – Old membranes can be fully recycled, no landfill waste, less VOC’s, less toxic adhesives</a:t>
                      </a:r>
                    </a:p>
                  </a:txBody>
                  <a:tcPr>
                    <a:solidFill>
                      <a:schemeClr val="bg1"/>
                    </a:solidFill>
                  </a:tcPr>
                </a:tc>
                <a:tc>
                  <a:txBody>
                    <a:bodyPr/>
                    <a:lstStyle/>
                    <a:p>
                      <a:pPr marL="0" marR="0" indent="0" algn="l" defTabSz="685800" rtl="0" eaLnBrk="1" fontAlgn="auto" latinLnBrk="0" hangingPunct="1">
                        <a:lnSpc>
                          <a:spcPct val="100000"/>
                        </a:lnSpc>
                        <a:spcBef>
                          <a:spcPts val="0"/>
                        </a:spcBef>
                        <a:spcAft>
                          <a:spcPts val="0"/>
                        </a:spcAft>
                        <a:buClr>
                          <a:srgbClr val="56C670"/>
                        </a:buClr>
                        <a:buSzTx/>
                        <a:buFont typeface="Wingdings" pitchFamily="2" charset="2"/>
                        <a:buChar char="§"/>
                        <a:tabLst/>
                        <a:defRPr/>
                      </a:pPr>
                      <a:r>
                        <a:rPr lang="en-US" sz="1400" kern="1200" dirty="0" smtClean="0">
                          <a:solidFill>
                            <a:schemeClr val="tx1">
                              <a:lumMod val="65000"/>
                              <a:lumOff val="35000"/>
                            </a:schemeClr>
                          </a:solidFill>
                          <a:latin typeface="+mn-lt"/>
                          <a:ea typeface="+mn-ea"/>
                          <a:cs typeface="Avenir Medium"/>
                        </a:rPr>
                        <a:t> V2T Roofs will keep the building and insulation dry</a:t>
                      </a:r>
                    </a:p>
                    <a:p>
                      <a:pPr>
                        <a:buClr>
                          <a:srgbClr val="56C670"/>
                        </a:buClr>
                        <a:buFont typeface="Wingdings" pitchFamily="2" charset="2"/>
                        <a:buChar char="§"/>
                      </a:pPr>
                      <a:endParaRPr lang="fr-FR" sz="1400" dirty="0"/>
                    </a:p>
                  </a:txBody>
                  <a:tcPr>
                    <a:solidFill>
                      <a:schemeClr val="bg1"/>
                    </a:solidFill>
                  </a:tcPr>
                </a:tc>
              </a:tr>
              <a:tr h="370840">
                <a:tc>
                  <a:txBody>
                    <a:bodyPr/>
                    <a:lstStyle/>
                    <a:p>
                      <a:pPr marL="0" marR="0" indent="0" algn="l" defTabSz="685800" rtl="0" eaLnBrk="1" fontAlgn="auto" latinLnBrk="0" hangingPunct="1">
                        <a:lnSpc>
                          <a:spcPct val="100000"/>
                        </a:lnSpc>
                        <a:spcBef>
                          <a:spcPts val="0"/>
                        </a:spcBef>
                        <a:spcAft>
                          <a:spcPts val="0"/>
                        </a:spcAft>
                        <a:buClr>
                          <a:srgbClr val="56C670"/>
                        </a:buClr>
                        <a:buSzTx/>
                        <a:buFont typeface="Wingdings" pitchFamily="2" charset="2"/>
                        <a:buChar char="§"/>
                        <a:tabLst/>
                        <a:defRPr/>
                      </a:pPr>
                      <a:r>
                        <a:rPr lang="en-US" sz="1400" kern="1200" dirty="0" smtClean="0">
                          <a:solidFill>
                            <a:schemeClr val="tx1">
                              <a:lumMod val="65000"/>
                              <a:lumOff val="35000"/>
                            </a:schemeClr>
                          </a:solidFill>
                          <a:latin typeface="+mn-lt"/>
                          <a:ea typeface="+mn-ea"/>
                          <a:cs typeface="Avenir Medium"/>
                        </a:rPr>
                        <a:t> Each V2T </a:t>
                      </a:r>
                      <a:r>
                        <a:rPr lang="en-US" sz="1400" kern="1200" baseline="0" dirty="0" smtClean="0">
                          <a:solidFill>
                            <a:schemeClr val="tx1">
                              <a:lumMod val="65000"/>
                              <a:lumOff val="35000"/>
                            </a:schemeClr>
                          </a:solidFill>
                          <a:latin typeface="+mn-lt"/>
                          <a:ea typeface="+mn-ea"/>
                          <a:cs typeface="Avenir Medium"/>
                        </a:rPr>
                        <a:t> </a:t>
                      </a:r>
                      <a:r>
                        <a:rPr lang="en-US" sz="1400" kern="1200" dirty="0" smtClean="0">
                          <a:solidFill>
                            <a:schemeClr val="tx1">
                              <a:lumMod val="65000"/>
                              <a:lumOff val="35000"/>
                            </a:schemeClr>
                          </a:solidFill>
                          <a:latin typeface="+mn-lt"/>
                          <a:ea typeface="+mn-ea"/>
                          <a:cs typeface="Avenir Medium"/>
                        </a:rPr>
                        <a:t>Vent replaces 7 buckets adhesive; 1000 screws; or 24,000 lbs. of ballast</a:t>
                      </a:r>
                    </a:p>
                  </a:txBody>
                  <a:tcPr>
                    <a:solidFill>
                      <a:schemeClr val="bg2"/>
                    </a:solidFill>
                  </a:tcPr>
                </a:tc>
                <a:tc>
                  <a:txBody>
                    <a:bodyPr/>
                    <a:lstStyle/>
                    <a:p>
                      <a:pPr marL="0" marR="0" indent="0" algn="l" defTabSz="685800" rtl="0" eaLnBrk="1" fontAlgn="auto" latinLnBrk="0" hangingPunct="1">
                        <a:lnSpc>
                          <a:spcPct val="100000"/>
                        </a:lnSpc>
                        <a:spcBef>
                          <a:spcPts val="0"/>
                        </a:spcBef>
                        <a:spcAft>
                          <a:spcPts val="0"/>
                        </a:spcAft>
                        <a:buClr>
                          <a:srgbClr val="56C670"/>
                        </a:buClr>
                        <a:buSzTx/>
                        <a:buFont typeface="Wingdings" pitchFamily="2" charset="2"/>
                        <a:buChar char="§"/>
                        <a:tabLst/>
                        <a:defRPr/>
                      </a:pPr>
                      <a:r>
                        <a:rPr lang="en-US" sz="1400" kern="1200" dirty="0" smtClean="0">
                          <a:solidFill>
                            <a:schemeClr val="tx1">
                              <a:lumMod val="65000"/>
                              <a:lumOff val="35000"/>
                            </a:schemeClr>
                          </a:solidFill>
                          <a:latin typeface="+mn-lt"/>
                          <a:ea typeface="+mn-ea"/>
                          <a:cs typeface="Avenir Medium"/>
                        </a:rPr>
                        <a:t> Application inspection 2x a year with full report (roof system is only sold with a service agreement)</a:t>
                      </a:r>
                    </a:p>
                  </a:txBody>
                  <a:tcPr>
                    <a:solidFill>
                      <a:schemeClr val="bg2"/>
                    </a:solidFill>
                  </a:tcPr>
                </a:tc>
              </a:tr>
              <a:tr h="370840">
                <a:tc>
                  <a:txBody>
                    <a:bodyPr/>
                    <a:lstStyle/>
                    <a:p>
                      <a:pPr marL="0" marR="0" indent="0" algn="l" defTabSz="685800" rtl="0" eaLnBrk="1" fontAlgn="auto" latinLnBrk="0" hangingPunct="1">
                        <a:lnSpc>
                          <a:spcPct val="100000"/>
                        </a:lnSpc>
                        <a:spcBef>
                          <a:spcPts val="0"/>
                        </a:spcBef>
                        <a:spcAft>
                          <a:spcPts val="0"/>
                        </a:spcAft>
                        <a:buClr>
                          <a:srgbClr val="56C670"/>
                        </a:buClr>
                        <a:buSzTx/>
                        <a:buFont typeface="Wingdings" pitchFamily="2" charset="2"/>
                        <a:buChar char="§"/>
                        <a:tabLst/>
                        <a:defRPr/>
                      </a:pPr>
                      <a:r>
                        <a:rPr lang="en-US" sz="1400" kern="1200" dirty="0" smtClean="0">
                          <a:solidFill>
                            <a:schemeClr val="tx1">
                              <a:lumMod val="65000"/>
                              <a:lumOff val="35000"/>
                            </a:schemeClr>
                          </a:solidFill>
                          <a:latin typeface="+mn-lt"/>
                          <a:ea typeface="+mn-ea"/>
                          <a:cs typeface="Avenir Medium"/>
                        </a:rPr>
                        <a:t> Applicable for both new construction &amp; retrofit</a:t>
                      </a:r>
                    </a:p>
                    <a:p>
                      <a:pPr>
                        <a:buClr>
                          <a:srgbClr val="56C670"/>
                        </a:buClr>
                        <a:buFont typeface="Wingdings" pitchFamily="2" charset="2"/>
                        <a:buChar char="§"/>
                      </a:pPr>
                      <a:endParaRPr lang="fr-FR" sz="1400" dirty="0"/>
                    </a:p>
                  </a:txBody>
                  <a:tcPr>
                    <a:solidFill>
                      <a:schemeClr val="bg1"/>
                    </a:solidFill>
                  </a:tcPr>
                </a:tc>
                <a:tc>
                  <a:txBody>
                    <a:bodyPr/>
                    <a:lstStyle/>
                    <a:p>
                      <a:pPr marL="0" marR="0" indent="0" algn="l" defTabSz="685800" rtl="0" eaLnBrk="1" fontAlgn="auto" latinLnBrk="0" hangingPunct="1">
                        <a:lnSpc>
                          <a:spcPct val="100000"/>
                        </a:lnSpc>
                        <a:spcBef>
                          <a:spcPts val="0"/>
                        </a:spcBef>
                        <a:spcAft>
                          <a:spcPts val="0"/>
                        </a:spcAft>
                        <a:buClr>
                          <a:srgbClr val="56C670"/>
                        </a:buClr>
                        <a:buSzTx/>
                        <a:buFont typeface="Wingdings" pitchFamily="2" charset="2"/>
                        <a:buChar char="§"/>
                        <a:tabLst/>
                        <a:defRPr/>
                      </a:pPr>
                      <a:r>
                        <a:rPr lang="en-US" sz="1400" kern="1200" baseline="0" dirty="0" smtClean="0">
                          <a:solidFill>
                            <a:schemeClr val="tx1">
                              <a:lumMod val="65000"/>
                              <a:lumOff val="35000"/>
                            </a:schemeClr>
                          </a:solidFill>
                          <a:latin typeface="+mn-lt"/>
                          <a:ea typeface="+mn-ea"/>
                          <a:cs typeface="Avenir Medium"/>
                        </a:rPr>
                        <a:t> </a:t>
                      </a:r>
                      <a:r>
                        <a:rPr lang="en-US" sz="1400" kern="1200" dirty="0" smtClean="0">
                          <a:solidFill>
                            <a:schemeClr val="tx1">
                              <a:lumMod val="65000"/>
                              <a:lumOff val="35000"/>
                            </a:schemeClr>
                          </a:solidFill>
                          <a:latin typeface="+mn-lt"/>
                          <a:ea typeface="+mn-ea"/>
                          <a:cs typeface="Avenir Medium"/>
                        </a:rPr>
                        <a:t>Competitive pricing for a better, stronger &amp; safer roof</a:t>
                      </a:r>
                    </a:p>
                  </a:txBody>
                  <a:tcPr>
                    <a:solidFill>
                      <a:schemeClr val="bg1"/>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en-US" dirty="0" smtClean="0"/>
              <a:t>V2T for</a:t>
            </a:r>
            <a:r>
              <a:rPr lang="en-US" dirty="0" smtClean="0">
                <a:solidFill>
                  <a:srgbClr val="4BBC88"/>
                </a:solidFill>
              </a:rPr>
              <a:t> </a:t>
            </a:r>
            <a:r>
              <a:rPr lang="en-US" b="1" dirty="0" smtClean="0">
                <a:solidFill>
                  <a:srgbClr val="4BBC88"/>
                </a:solidFill>
              </a:rPr>
              <a:t>Your Roof</a:t>
            </a:r>
            <a:endParaRPr lang="fr-FR" b="1" dirty="0"/>
          </a:p>
        </p:txBody>
      </p:sp>
      <p:cxnSp>
        <p:nvCxnSpPr>
          <p:cNvPr id="14" name="Straight Connector 13"/>
          <p:cNvCxnSpPr/>
          <p:nvPr/>
        </p:nvCxnSpPr>
        <p:spPr>
          <a:xfrm>
            <a:off x="5071730" y="1158949"/>
            <a:ext cx="4072270" cy="0"/>
          </a:xfrm>
          <a:prstGeom prst="line">
            <a:avLst/>
          </a:prstGeom>
          <a:ln w="25400">
            <a:solidFill>
              <a:srgbClr val="3EB989"/>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8478" y="1456660"/>
            <a:ext cx="8102600" cy="830997"/>
          </a:xfrm>
          <a:prstGeom prst="rect">
            <a:avLst/>
          </a:prstGeom>
          <a:noFill/>
        </p:spPr>
        <p:txBody>
          <a:bodyPr wrap="square" rtlCol="0">
            <a:spAutoFit/>
          </a:bodyPr>
          <a:lstStyle/>
          <a:p>
            <a:r>
              <a:rPr lang="en-US" sz="1600" dirty="0" smtClean="0">
                <a:solidFill>
                  <a:schemeClr val="tx1">
                    <a:lumMod val="65000"/>
                    <a:lumOff val="35000"/>
                  </a:schemeClr>
                </a:solidFill>
                <a:latin typeface="+mj-lt"/>
                <a:cs typeface="Avenir Medium"/>
              </a:rPr>
              <a:t>Whether </a:t>
            </a:r>
            <a:r>
              <a:rPr lang="en-US" sz="1600" dirty="0">
                <a:solidFill>
                  <a:schemeClr val="tx1">
                    <a:lumMod val="65000"/>
                    <a:lumOff val="35000"/>
                  </a:schemeClr>
                </a:solidFill>
                <a:latin typeface="+mj-lt"/>
                <a:cs typeface="Avenir Medium"/>
              </a:rPr>
              <a:t>new construction or repair, concrete or metal,</a:t>
            </a:r>
            <a:r>
              <a:rPr lang="en-US" sz="1600" dirty="0" smtClean="0">
                <a:solidFill>
                  <a:schemeClr val="tx1">
                    <a:lumMod val="65000"/>
                    <a:lumOff val="35000"/>
                  </a:schemeClr>
                </a:solidFill>
                <a:latin typeface="+mj-lt"/>
                <a:cs typeface="Avenir Medium"/>
              </a:rPr>
              <a:t> virtually any </a:t>
            </a:r>
            <a:r>
              <a:rPr lang="en-US" sz="1600" dirty="0">
                <a:solidFill>
                  <a:schemeClr val="tx1">
                    <a:lumMod val="65000"/>
                    <a:lumOff val="35000"/>
                  </a:schemeClr>
                </a:solidFill>
                <a:latin typeface="+mj-lt"/>
                <a:cs typeface="Avenir Medium"/>
              </a:rPr>
              <a:t>sealed deck is an opportunity to leverage the V2T </a:t>
            </a:r>
            <a:r>
              <a:rPr lang="en-US" sz="1600" dirty="0" smtClean="0">
                <a:solidFill>
                  <a:schemeClr val="tx1">
                    <a:lumMod val="65000"/>
                    <a:lumOff val="35000"/>
                  </a:schemeClr>
                </a:solidFill>
                <a:latin typeface="+mj-lt"/>
                <a:cs typeface="Avenir Medium"/>
              </a:rPr>
              <a:t>system for </a:t>
            </a:r>
            <a:r>
              <a:rPr lang="en-US" sz="1600" dirty="0">
                <a:solidFill>
                  <a:schemeClr val="tx1">
                    <a:lumMod val="65000"/>
                    <a:lumOff val="35000"/>
                  </a:schemeClr>
                </a:solidFill>
                <a:latin typeface="+mj-lt"/>
                <a:cs typeface="Avenir Medium"/>
              </a:rPr>
              <a:t>a </a:t>
            </a:r>
            <a:r>
              <a:rPr lang="en-US" sz="1600" u="sng" dirty="0">
                <a:solidFill>
                  <a:schemeClr val="tx1">
                    <a:lumMod val="65000"/>
                    <a:lumOff val="35000"/>
                  </a:schemeClr>
                </a:solidFill>
                <a:latin typeface="+mj-lt"/>
                <a:cs typeface="Avenir Medium"/>
              </a:rPr>
              <a:t>longer lasting, more efficient, and lower cost solution.</a:t>
            </a:r>
            <a:endParaRPr lang="en-US" sz="1600" dirty="0">
              <a:solidFill>
                <a:schemeClr val="tx1">
                  <a:lumMod val="65000"/>
                  <a:lumOff val="35000"/>
                </a:schemeClr>
              </a:solidFill>
              <a:latin typeface="+mj-lt"/>
              <a:cs typeface="Avenir Medium"/>
            </a:endParaRPr>
          </a:p>
        </p:txBody>
      </p:sp>
      <p:sp>
        <p:nvSpPr>
          <p:cNvPr id="8" name="TextBox 7"/>
          <p:cNvSpPr txBox="1"/>
          <p:nvPr/>
        </p:nvSpPr>
        <p:spPr>
          <a:xfrm>
            <a:off x="498478" y="2287657"/>
            <a:ext cx="8229600" cy="1938993"/>
          </a:xfrm>
          <a:prstGeom prst="rect">
            <a:avLst/>
          </a:prstGeom>
          <a:noFill/>
        </p:spPr>
        <p:txBody>
          <a:bodyPr wrap="square" rtlCol="0">
            <a:spAutoFit/>
          </a:bodyPr>
          <a:lstStyle/>
          <a:p>
            <a:r>
              <a:rPr lang="en-US" sz="1600" dirty="0" smtClean="0">
                <a:solidFill>
                  <a:schemeClr val="tx1">
                    <a:lumMod val="65000"/>
                    <a:lumOff val="35000"/>
                  </a:schemeClr>
                </a:solidFill>
                <a:latin typeface="+mj-lt"/>
              </a:rPr>
              <a:t>Because the V2T Roof System leverages the power of the wind for strength, rather than fighting against the wind, it holds better, for longer, and does so without the need for ballast, adhesive and screws. This means:</a:t>
            </a:r>
          </a:p>
          <a:p>
            <a:endParaRPr lang="en-US" sz="1600" dirty="0" smtClean="0">
              <a:solidFill>
                <a:schemeClr val="tx1">
                  <a:lumMod val="65000"/>
                  <a:lumOff val="35000"/>
                </a:schemeClr>
              </a:solidFill>
              <a:latin typeface="+mj-lt"/>
            </a:endParaRPr>
          </a:p>
          <a:p>
            <a:pPr marL="742950" lvl="1" indent="-285750">
              <a:buClr>
                <a:srgbClr val="3EB989"/>
              </a:buClr>
              <a:buFont typeface="Wingdings" charset="2"/>
              <a:buChar char="§"/>
            </a:pPr>
            <a:r>
              <a:rPr lang="en-US" sz="1400" dirty="0" smtClean="0">
                <a:solidFill>
                  <a:schemeClr val="tx1">
                    <a:lumMod val="65000"/>
                    <a:lumOff val="35000"/>
                  </a:schemeClr>
                </a:solidFill>
                <a:latin typeface="+mj-lt"/>
              </a:rPr>
              <a:t>A much quicker install</a:t>
            </a:r>
          </a:p>
          <a:p>
            <a:pPr marL="742950" lvl="1" indent="-285750">
              <a:buClr>
                <a:srgbClr val="3EB989"/>
              </a:buClr>
              <a:buFont typeface="Wingdings" charset="2"/>
              <a:buChar char="§"/>
            </a:pPr>
            <a:r>
              <a:rPr lang="en-US" sz="1400" dirty="0" smtClean="0">
                <a:solidFill>
                  <a:schemeClr val="tx1">
                    <a:lumMod val="65000"/>
                    <a:lumOff val="35000"/>
                  </a:schemeClr>
                </a:solidFill>
                <a:latin typeface="+mj-lt"/>
              </a:rPr>
              <a:t>Reduced exposure to weather during construction</a:t>
            </a:r>
          </a:p>
          <a:p>
            <a:pPr marL="742950" lvl="1" indent="-285750">
              <a:buClr>
                <a:srgbClr val="3EB989"/>
              </a:buClr>
              <a:buFont typeface="Wingdings" charset="2"/>
              <a:buChar char="§"/>
            </a:pPr>
            <a:r>
              <a:rPr lang="en-US" sz="1400" dirty="0" smtClean="0">
                <a:solidFill>
                  <a:schemeClr val="tx1">
                    <a:lumMod val="65000"/>
                    <a:lumOff val="35000"/>
                  </a:schemeClr>
                </a:solidFill>
                <a:latin typeface="+mj-lt"/>
              </a:rPr>
              <a:t>Easier repairs and maintenance (you can simply cut it loose and reuse insulation</a:t>
            </a:r>
          </a:p>
          <a:p>
            <a:pPr marL="742950" lvl="1" indent="-285750">
              <a:buClr>
                <a:srgbClr val="3EB989"/>
              </a:buClr>
              <a:buFont typeface="Wingdings" charset="2"/>
              <a:buChar char="§"/>
            </a:pPr>
            <a:r>
              <a:rPr lang="en-US" sz="1400" dirty="0" smtClean="0">
                <a:solidFill>
                  <a:schemeClr val="tx1">
                    <a:lumMod val="65000"/>
                    <a:lumOff val="35000"/>
                  </a:schemeClr>
                </a:solidFill>
                <a:latin typeface="+mj-lt"/>
              </a:rPr>
              <a:t>Lower total cost over the life of the roof</a:t>
            </a:r>
          </a:p>
        </p:txBody>
      </p:sp>
      <p:sp>
        <p:nvSpPr>
          <p:cNvPr id="9" name="TextBox 8"/>
          <p:cNvSpPr txBox="1"/>
          <p:nvPr/>
        </p:nvSpPr>
        <p:spPr>
          <a:xfrm>
            <a:off x="498478" y="4423144"/>
            <a:ext cx="8102600" cy="1077218"/>
          </a:xfrm>
          <a:prstGeom prst="rect">
            <a:avLst/>
          </a:prstGeom>
          <a:noFill/>
        </p:spPr>
        <p:txBody>
          <a:bodyPr wrap="square" rtlCol="0">
            <a:spAutoFit/>
          </a:bodyPr>
          <a:lstStyle/>
          <a:p>
            <a:r>
              <a:rPr lang="en-US" sz="1600" dirty="0" smtClean="0">
                <a:solidFill>
                  <a:schemeClr val="tx1">
                    <a:lumMod val="65000"/>
                    <a:lumOff val="35000"/>
                  </a:schemeClr>
                </a:solidFill>
                <a:latin typeface="+mj-lt"/>
              </a:rPr>
              <a:t>The V2T roof System actually pulls moisture out from under the membrane reducing the risk of leaks and allowing for installation even if the substrate is moderately moist. Moreover, it comes with a monitoring system that actually reports where moisture may be occurring, thus allowing roofers to target problem areas quickly and efficiently.</a:t>
            </a:r>
            <a:endParaRPr lang="en-US" sz="1600" dirty="0">
              <a:solidFill>
                <a:schemeClr val="tx1">
                  <a:lumMod val="65000"/>
                  <a:lumOff val="35000"/>
                </a:schemeClr>
              </a:solidFill>
              <a:latin typeface="+mj-lt"/>
            </a:endParaRP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2040</TotalTime>
  <Words>935</Words>
  <Application>Microsoft Macintosh PowerPoint</Application>
  <PresentationFormat>On-screen Show (4:3)</PresentationFormat>
  <Paragraphs>102</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1_Office Theme</vt:lpstr>
      <vt:lpstr>PowerPoint Presentation</vt:lpstr>
      <vt:lpstr>What is the V2T Roof System?</vt:lpstr>
      <vt:lpstr>PowerPoint Presentation</vt:lpstr>
      <vt:lpstr>V2T Vent How does it work?</vt:lpstr>
      <vt:lpstr>A Test by Mother Nature</vt:lpstr>
      <vt:lpstr>V2T - Monitoring Technology</vt:lpstr>
      <vt:lpstr>Types of Applications</vt:lpstr>
      <vt:lpstr>Benefits of V2T Roof Systems</vt:lpstr>
      <vt:lpstr>V2T for Your Roof</vt:lpstr>
      <vt:lpstr>Go Green!</vt:lpstr>
      <vt:lpstr>PowerPoint Presentation</vt:lpstr>
      <vt:lpstr>Feature Projects</vt:lpstr>
      <vt:lpstr>Contact 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Haag Haag</dc:creator>
  <cp:lastModifiedBy>mehmet pala</cp:lastModifiedBy>
  <cp:revision>36</cp:revision>
  <dcterms:created xsi:type="dcterms:W3CDTF">2014-01-24T17:44:08Z</dcterms:created>
  <dcterms:modified xsi:type="dcterms:W3CDTF">2015-09-15T16:38:37Z</dcterms:modified>
</cp:coreProperties>
</file>